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257" r:id="rId2"/>
    <p:sldId id="261" r:id="rId3"/>
    <p:sldId id="260" r:id="rId4"/>
    <p:sldId id="263" r:id="rId5"/>
    <p:sldId id="264" r:id="rId6"/>
    <p:sldId id="262" r:id="rId7"/>
    <p:sldId id="265" r:id="rId8"/>
    <p:sldId id="267" r:id="rId9"/>
    <p:sldId id="266" r:id="rId10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gela McCormack" initials="AM" lastIdx="0" clrIdx="0">
    <p:extLst>
      <p:ext uri="{19B8F6BF-5375-455C-9EA6-DF929625EA0E}">
        <p15:presenceInfo xmlns:p15="http://schemas.microsoft.com/office/powerpoint/2012/main" userId="S-1-5-21-72706444-1189630288-1847928074-483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8D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85"/>
    <p:restoredTop sz="94671"/>
  </p:normalViewPr>
  <p:slideViewPr>
    <p:cSldViewPr snapToGrid="0" snapToObjects="1">
      <p:cViewPr varScale="1">
        <p:scale>
          <a:sx n="91" d="100"/>
          <a:sy n="91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145A7-98AE-8B4D-8B5F-F6B6C0008A55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AF9438-D294-4843-8213-CE0AD49A1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046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AF9438-D294-4843-8213-CE0AD49A1E4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640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AF9438-D294-4843-8213-CE0AD49A1E4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22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AF9438-D294-4843-8213-CE0AD49A1E4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43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32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03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490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5500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585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9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84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367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107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242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C2FF425-419B-BC45-88F8-AE6E62E39869}" type="datetimeFigureOut">
              <a:rPr lang="en-US" smtClean="0"/>
              <a:t>5/12/2022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C9E6121F-8A91-AF4D-A6BD-27FA6631E3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201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 pattern&#10;&#10;Description automatically generated">
            <a:extLst>
              <a:ext uri="{FF2B5EF4-FFF2-40B4-BE49-F238E27FC236}">
                <a16:creationId xmlns:a16="http://schemas.microsoft.com/office/drawing/2014/main" id="{F82615F1-229D-3646-B065-1C94D67E6B6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219414" cy="518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15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707EEB0-A925-184E-A01C-F0D1F05F17AB}"/>
              </a:ext>
            </a:extLst>
          </p:cNvPr>
          <p:cNvSpPr/>
          <p:nvPr/>
        </p:nvSpPr>
        <p:spPr>
          <a:xfrm>
            <a:off x="754940" y="1209959"/>
            <a:ext cx="3213053" cy="8942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FBFE45-8751-C544-BA49-2F1A8C559BB6}"/>
              </a:ext>
            </a:extLst>
          </p:cNvPr>
          <p:cNvSpPr/>
          <p:nvPr/>
        </p:nvSpPr>
        <p:spPr>
          <a:xfrm rot="16200000">
            <a:off x="3562873" y="3154103"/>
            <a:ext cx="2259504" cy="97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E5F763-A01D-8640-93A8-0549AC880F54}"/>
              </a:ext>
            </a:extLst>
          </p:cNvPr>
          <p:cNvSpPr/>
          <p:nvPr/>
        </p:nvSpPr>
        <p:spPr>
          <a:xfrm>
            <a:off x="754941" y="2075053"/>
            <a:ext cx="3980610" cy="8942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0F3DF0-0B7A-FE4D-88D8-FEC51F0472BB}"/>
              </a:ext>
            </a:extLst>
          </p:cNvPr>
          <p:cNvSpPr/>
          <p:nvPr/>
        </p:nvSpPr>
        <p:spPr>
          <a:xfrm>
            <a:off x="-1038482" y="1209260"/>
            <a:ext cx="4881096" cy="97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673C899-A7D4-8B4D-B278-C91556E8577F}"/>
              </a:ext>
            </a:extLst>
          </p:cNvPr>
          <p:cNvGrpSpPr/>
          <p:nvPr/>
        </p:nvGrpSpPr>
        <p:grpSpPr>
          <a:xfrm>
            <a:off x="4643591" y="4022223"/>
            <a:ext cx="5106786" cy="740229"/>
            <a:chOff x="4509525" y="4022223"/>
            <a:chExt cx="5106786" cy="740229"/>
          </a:xfrm>
        </p:grpSpPr>
        <p:pic>
          <p:nvPicPr>
            <p:cNvPr id="14" name="Picture 13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4FFB4BEA-7E26-B14B-953D-7E8760B16E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916" t="60312" r="17834" b="28319"/>
            <a:stretch/>
          </p:blipFill>
          <p:spPr>
            <a:xfrm>
              <a:off x="4509525" y="4022223"/>
              <a:ext cx="1881051" cy="740229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1CC1305-262D-6341-9372-68E8E2DB5FE5}"/>
                </a:ext>
              </a:extLst>
            </p:cNvPr>
            <p:cNvSpPr/>
            <p:nvPr/>
          </p:nvSpPr>
          <p:spPr>
            <a:xfrm>
              <a:off x="4511615" y="4661139"/>
              <a:ext cx="5104696" cy="993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D2988D46-CADD-3846-8D03-0C9B07C92B6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132" t="4575" r="30000" b="1438"/>
          <a:stretch/>
        </p:blipFill>
        <p:spPr>
          <a:xfrm>
            <a:off x="5308297" y="107669"/>
            <a:ext cx="3607028" cy="503583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A93574C-5978-4B41-9857-AA00792683CB}"/>
              </a:ext>
            </a:extLst>
          </p:cNvPr>
          <p:cNvSpPr/>
          <p:nvPr/>
        </p:nvSpPr>
        <p:spPr>
          <a:xfrm>
            <a:off x="754941" y="2859782"/>
            <a:ext cx="2692934" cy="89423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3B451C-EB2D-F446-BD5E-7CB6CCD16797}"/>
              </a:ext>
            </a:extLst>
          </p:cNvPr>
          <p:cNvSpPr txBox="1"/>
          <p:nvPr/>
        </p:nvSpPr>
        <p:spPr>
          <a:xfrm>
            <a:off x="754941" y="1289233"/>
            <a:ext cx="4477947" cy="2126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500"/>
              </a:spcBef>
            </a:pPr>
            <a:r>
              <a:rPr lang="en-US" sz="3200" b="1" dirty="0" smtClean="0">
                <a:solidFill>
                  <a:srgbClr val="028D78"/>
                </a:solidFill>
                <a:latin typeface="Quicksand" panose="02070303000000060000" pitchFamily="18" charset="77"/>
              </a:rPr>
              <a:t>Children’s </a:t>
            </a:r>
          </a:p>
          <a:p>
            <a:pPr>
              <a:spcBef>
                <a:spcPts val="500"/>
              </a:spcBef>
            </a:pPr>
            <a:r>
              <a:rPr lang="en-US" sz="3200" b="1" dirty="0" smtClean="0">
                <a:solidFill>
                  <a:srgbClr val="028D78"/>
                </a:solidFill>
                <a:latin typeface="Quicksand" panose="02070303000000060000" pitchFamily="18" charset="77"/>
              </a:rPr>
              <a:t>Champion for the Borough of </a:t>
            </a:r>
            <a:r>
              <a:rPr lang="en-US" sz="3200" b="1" dirty="0" err="1" smtClean="0">
                <a:solidFill>
                  <a:srgbClr val="028D78"/>
                </a:solidFill>
                <a:latin typeface="Quicksand" panose="02070303000000060000" pitchFamily="18" charset="77"/>
              </a:rPr>
              <a:t>Rochdale</a:t>
            </a:r>
            <a:r>
              <a:rPr lang="en-US" sz="3200" b="1" dirty="0" smtClean="0">
                <a:solidFill>
                  <a:srgbClr val="028D78"/>
                </a:solidFill>
                <a:latin typeface="Quicksand" panose="02070303000000060000" pitchFamily="18" charset="77"/>
              </a:rPr>
              <a:t> </a:t>
            </a:r>
            <a:r>
              <a:rPr lang="en-US" sz="3200" b="1" dirty="0" smtClean="0">
                <a:solidFill>
                  <a:srgbClr val="028D78"/>
                </a:solidFill>
                <a:latin typeface="Quicksand" panose="02070303000000060000" pitchFamily="18" charset="77"/>
              </a:rPr>
              <a:t>Elections 2022 </a:t>
            </a:r>
            <a:endParaRPr lang="en-US" sz="3200" b="1" dirty="0">
              <a:solidFill>
                <a:srgbClr val="028D78"/>
              </a:solidFill>
              <a:latin typeface="Quicksand" panose="02070303000000060000" pitchFamily="18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37535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2F94A853-4DD9-6C49-996A-5C8087E06473}"/>
              </a:ext>
            </a:extLst>
          </p:cNvPr>
          <p:cNvSpPr/>
          <p:nvPr/>
        </p:nvSpPr>
        <p:spPr>
          <a:xfrm>
            <a:off x="189186" y="84083"/>
            <a:ext cx="6451263" cy="4454300"/>
          </a:xfrm>
          <a:prstGeom prst="roundRect">
            <a:avLst/>
          </a:prstGeom>
          <a:solidFill>
            <a:schemeClr val="bg1">
              <a:alpha val="72785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2FBFE45-8751-C544-BA49-2F1A8C559BB6}"/>
              </a:ext>
            </a:extLst>
          </p:cNvPr>
          <p:cNvSpPr/>
          <p:nvPr/>
        </p:nvSpPr>
        <p:spPr>
          <a:xfrm rot="10800000">
            <a:off x="-53997" y="4024242"/>
            <a:ext cx="5410200" cy="970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5673C899-A7D4-8B4D-B278-C91556E8577F}"/>
              </a:ext>
            </a:extLst>
          </p:cNvPr>
          <p:cNvGrpSpPr/>
          <p:nvPr/>
        </p:nvGrpSpPr>
        <p:grpSpPr>
          <a:xfrm>
            <a:off x="4639331" y="4022223"/>
            <a:ext cx="5104696" cy="740229"/>
            <a:chOff x="4505265" y="4022223"/>
            <a:chExt cx="5104696" cy="740229"/>
          </a:xfrm>
        </p:grpSpPr>
        <p:pic>
          <p:nvPicPr>
            <p:cNvPr id="14" name="Picture 13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4FFB4BEA-7E26-B14B-953D-7E8760B16E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65916" t="60312" r="17834" b="28319"/>
            <a:stretch/>
          </p:blipFill>
          <p:spPr>
            <a:xfrm>
              <a:off x="4509525" y="4022223"/>
              <a:ext cx="1881051" cy="740229"/>
            </a:xfrm>
            <a:prstGeom prst="rect">
              <a:avLst/>
            </a:prstGeom>
          </p:spPr>
        </p:pic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51CC1305-262D-6341-9372-68E8E2DB5FE5}"/>
                </a:ext>
              </a:extLst>
            </p:cNvPr>
            <p:cNvSpPr/>
            <p:nvPr/>
          </p:nvSpPr>
          <p:spPr>
            <a:xfrm>
              <a:off x="4505265" y="4661139"/>
              <a:ext cx="5104696" cy="9939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 descr="A picture containing text, vector graphics, clipart&#10;&#10;Description automatically generated">
            <a:extLst>
              <a:ext uri="{FF2B5EF4-FFF2-40B4-BE49-F238E27FC236}">
                <a16:creationId xmlns:a16="http://schemas.microsoft.com/office/drawing/2014/main" id="{D2988D46-CADD-3846-8D03-0C9B07C92B6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132" t="4575" r="30000" b="1438"/>
          <a:stretch/>
        </p:blipFill>
        <p:spPr>
          <a:xfrm>
            <a:off x="6640450" y="2368731"/>
            <a:ext cx="1987491" cy="2774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4459" y="1915893"/>
            <a:ext cx="3126092" cy="22517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2152" y="346840"/>
            <a:ext cx="5486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7030A0"/>
                </a:solidFill>
              </a:rPr>
              <a:t>Grace Butterworth </a:t>
            </a:r>
            <a:r>
              <a:rPr lang="en-GB" dirty="0" smtClean="0"/>
              <a:t>is the current Children’s Champion and attends Whittaker Moss Primary School.</a:t>
            </a:r>
          </a:p>
          <a:p>
            <a:pPr algn="ctr"/>
            <a:endParaRPr lang="en-GB" dirty="0"/>
          </a:p>
          <a:p>
            <a:pPr algn="ctr"/>
            <a:r>
              <a:rPr lang="en-GB" dirty="0" err="1" smtClean="0">
                <a:solidFill>
                  <a:srgbClr val="7030A0"/>
                </a:solidFill>
              </a:rPr>
              <a:t>Hashim</a:t>
            </a:r>
            <a:r>
              <a:rPr lang="en-GB" dirty="0" smtClean="0">
                <a:solidFill>
                  <a:srgbClr val="7030A0"/>
                </a:solidFill>
              </a:rPr>
              <a:t> Hussain </a:t>
            </a:r>
            <a:r>
              <a:rPr lang="en-GB" dirty="0" smtClean="0"/>
              <a:t>is the current deputy Children’s champion and attends Bellfield Primary School.</a:t>
            </a:r>
            <a:endParaRPr lang="en-GB" dirty="0" smtClean="0">
              <a:solidFill>
                <a:srgbClr val="7030A0"/>
              </a:solidFill>
            </a:endParaRPr>
          </a:p>
          <a:p>
            <a:pPr algn="ctr"/>
            <a:endParaRPr lang="en-GB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17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Children’s Champion and Deputy!</a:t>
            </a:r>
            <a:r>
              <a:rPr lang="en-GB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/>
            </a:r>
            <a:br>
              <a:rPr lang="en-GB" b="1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</a:br>
            <a:endParaRPr lang="en-GB" b="1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335552" y="1079897"/>
            <a:ext cx="8523353" cy="617934"/>
          </a:xfrm>
        </p:spPr>
        <p:txBody>
          <a:bodyPr/>
          <a:lstStyle/>
          <a:p>
            <a:pPr algn="ctr"/>
            <a:r>
              <a:rPr lang="en-GB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The term of office for a Children’s Champion and Deputy is 1 year </a:t>
            </a:r>
            <a:endParaRPr lang="en-GB" sz="28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1" y="1878806"/>
            <a:ext cx="8229063" cy="2763441"/>
          </a:xfrm>
        </p:spPr>
        <p:txBody>
          <a:bodyPr/>
          <a:lstStyle/>
          <a:p>
            <a:pPr marL="82550" indent="0" algn="ctr">
              <a:spcBef>
                <a:spcPct val="0"/>
              </a:spcBef>
              <a:buSzPct val="70000"/>
              <a:buNone/>
            </a:pPr>
            <a:r>
              <a:rPr lang="en-GB" altLang="en-US" sz="2400" dirty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The aim is to give children and young people of the Borough between the ages of 8-11 a voice which will be heard and listened to by the Local Authority, </a:t>
            </a:r>
          </a:p>
          <a:p>
            <a:pPr marL="82550" indent="0" algn="ctr">
              <a:spcBef>
                <a:spcPct val="0"/>
              </a:spcBef>
              <a:buSzPct val="70000"/>
              <a:buNone/>
            </a:pPr>
            <a:r>
              <a:rPr lang="en-GB" altLang="en-US" sz="2400" dirty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Police Authority, NHS and many </a:t>
            </a:r>
          </a:p>
          <a:p>
            <a:pPr marL="82550" indent="0" algn="ctr">
              <a:spcBef>
                <a:spcPct val="0"/>
              </a:spcBef>
              <a:buSzPct val="70000"/>
              <a:buNone/>
            </a:pPr>
            <a:r>
              <a:rPr lang="en-GB" altLang="en-US" sz="2400" dirty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other agencies who have the </a:t>
            </a:r>
          </a:p>
          <a:p>
            <a:pPr marL="82550" indent="0" algn="ctr">
              <a:spcBef>
                <a:spcPct val="0"/>
              </a:spcBef>
              <a:buSzPct val="70000"/>
              <a:buNone/>
            </a:pPr>
            <a:r>
              <a:rPr lang="en-GB" altLang="en-US" sz="2400" dirty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interests and views of young </a:t>
            </a:r>
          </a:p>
          <a:p>
            <a:pPr marL="82550" indent="0" algn="ctr">
              <a:spcBef>
                <a:spcPct val="0"/>
              </a:spcBef>
              <a:buSzPct val="70000"/>
              <a:buNone/>
            </a:pPr>
            <a:r>
              <a:rPr lang="en-GB" altLang="en-US" sz="2400" dirty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people as a high </a:t>
            </a:r>
            <a:r>
              <a:rPr lang="en-GB" altLang="en-US" sz="2400" dirty="0" smtClean="0">
                <a:solidFill>
                  <a:schemeClr val="bg2">
                    <a:lumMod val="90000"/>
                  </a:schemeClr>
                </a:solidFill>
                <a:latin typeface="Comic Sans MS" panose="030F0702030302020204" pitchFamily="66" charset="0"/>
              </a:rPr>
              <a:t>priority and have the authority to help make a positive difference.</a:t>
            </a:r>
            <a:endParaRPr lang="en-GB" altLang="en-US" sz="2400" dirty="0">
              <a:solidFill>
                <a:schemeClr val="bg2">
                  <a:lumMod val="90000"/>
                </a:schemeClr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349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0" y="342900"/>
            <a:ext cx="4320531" cy="592521"/>
          </a:xfrm>
        </p:spPr>
        <p:txBody>
          <a:bodyPr/>
          <a:lstStyle/>
          <a:p>
            <a:r>
              <a:rPr lang="en-GB" sz="4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Ideal Candidates…</a:t>
            </a:r>
            <a:endParaRPr lang="en-GB" sz="4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1439918" y="914649"/>
            <a:ext cx="5538951" cy="3920357"/>
          </a:xfrm>
          <a:effectLst>
            <a:innerShdw blurRad="114300">
              <a:prstClr val="black"/>
            </a:innerShdw>
          </a:effectLst>
        </p:spPr>
        <p:txBody>
          <a:bodyPr/>
          <a:lstStyle/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Approachable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Committed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Friendly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Thoughtful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Willing Learner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Team Player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Good Listener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Enthusiastic</a:t>
            </a:r>
          </a:p>
          <a:p>
            <a:pPr algn="ctr"/>
            <a:r>
              <a:rPr lang="en-GB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Confident</a:t>
            </a:r>
          </a:p>
          <a:p>
            <a:pPr algn="ctr"/>
            <a:endParaRPr lang="en-GB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328" y="2159426"/>
            <a:ext cx="3071191" cy="253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82418" y="914649"/>
            <a:ext cx="31169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bg1">
                    <a:lumMod val="95000"/>
                  </a:schemeClr>
                </a:solidFill>
              </a:rPr>
              <a:t>Helpful</a:t>
            </a:r>
          </a:p>
          <a:p>
            <a:pPr algn="ctr"/>
            <a:r>
              <a:rPr lang="en-GB" sz="2400" b="1" dirty="0" smtClean="0">
                <a:solidFill>
                  <a:schemeClr val="bg1">
                    <a:lumMod val="95000"/>
                  </a:schemeClr>
                </a:solidFill>
              </a:rPr>
              <a:t>Reliable</a:t>
            </a:r>
          </a:p>
          <a:p>
            <a:pPr algn="ctr"/>
            <a:r>
              <a:rPr lang="en-GB" sz="2400" b="1" dirty="0" smtClean="0">
                <a:solidFill>
                  <a:schemeClr val="bg1">
                    <a:lumMod val="95000"/>
                  </a:schemeClr>
                </a:solidFill>
              </a:rPr>
              <a:t>Caring</a:t>
            </a:r>
          </a:p>
          <a:p>
            <a:pPr algn="ctr"/>
            <a:r>
              <a:rPr lang="en-GB" sz="2400" b="1" dirty="0" smtClean="0">
                <a:solidFill>
                  <a:schemeClr val="bg1">
                    <a:lumMod val="95000"/>
                  </a:schemeClr>
                </a:solidFill>
              </a:rPr>
              <a:t>Passionate</a:t>
            </a:r>
          </a:p>
          <a:p>
            <a:pPr algn="ctr"/>
            <a:endParaRPr lang="en-GB" sz="2400" b="1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63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8650" y="273843"/>
            <a:ext cx="7886700" cy="924335"/>
          </a:xfrm>
        </p:spPr>
        <p:txBody>
          <a:bodyPr/>
          <a:lstStyle/>
          <a:p>
            <a:pPr algn="ctr"/>
            <a:r>
              <a:rPr lang="en-GB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Children’s Champion and Deputy</a:t>
            </a:r>
            <a:br>
              <a:rPr lang="en-GB" altLang="en-US" sz="24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GB" altLang="en-US" sz="2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Roles and Responsibilities</a:t>
            </a:r>
            <a:endParaRPr lang="en-GB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28650" y="1408387"/>
            <a:ext cx="7886700" cy="3224336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The Children’s Champion and Deputy Children’s Champion is a fantastic chance for two young people to represent the children and young people of Rochdale Borough.</a:t>
            </a:r>
          </a:p>
          <a:p>
            <a:pPr marL="0" indent="0">
              <a:lnSpc>
                <a:spcPct val="80000"/>
              </a:lnSpc>
            </a:pPr>
            <a:endParaRPr lang="en-GB" altLang="en-US" sz="11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It will mean they will have to have lots of energy, enthusiasm and time to work hard in getting children and young people’s voices heard.</a:t>
            </a:r>
          </a:p>
          <a:p>
            <a:pPr marL="0" indent="0">
              <a:lnSpc>
                <a:spcPct val="80000"/>
              </a:lnSpc>
            </a:pPr>
            <a:endParaRPr lang="en-GB" altLang="en-US" sz="1100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The list below shows some of the things the Champion and Deputy Champion will be involved in and describes </a:t>
            </a:r>
            <a:r>
              <a:rPr lang="en-GB" altLang="en-US" sz="2000" dirty="0" smtClean="0">
                <a:solidFill>
                  <a:schemeClr val="bg1">
                    <a:lumMod val="95000"/>
                  </a:schemeClr>
                </a:solidFill>
              </a:rPr>
              <a:t>the </a:t>
            </a: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role of the Children’s Champion and Deputy </a:t>
            </a:r>
            <a:r>
              <a:rPr lang="en-GB" altLang="en-US" sz="2000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the Deputy will be a young person who will </a:t>
            </a:r>
            <a:r>
              <a:rPr lang="en-GB" altLang="en-US" sz="2000" dirty="0" smtClean="0">
                <a:solidFill>
                  <a:schemeClr val="bg1">
                    <a:lumMod val="95000"/>
                  </a:schemeClr>
                </a:solidFill>
              </a:rPr>
              <a:t>work </a:t>
            </a:r>
            <a:r>
              <a:rPr lang="en-GB" altLang="en-US" sz="2000" dirty="0">
                <a:solidFill>
                  <a:schemeClr val="bg1">
                    <a:lumMod val="95000"/>
                  </a:schemeClr>
                </a:solidFill>
              </a:rPr>
              <a:t>with the champion</a:t>
            </a:r>
            <a:r>
              <a:rPr lang="en-GB" altLang="en-US" sz="2000" dirty="0" smtClean="0">
                <a:solidFill>
                  <a:schemeClr val="bg1">
                    <a:lumMod val="95000"/>
                  </a:schemeClr>
                </a:solidFill>
              </a:rPr>
              <a:t>).</a:t>
            </a:r>
            <a:endParaRPr lang="en-GB" altLang="en-US" b="1" u="sng" dirty="0">
              <a:solidFill>
                <a:schemeClr val="bg1">
                  <a:lumMod val="95000"/>
                </a:schemeClr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520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334814" y="499608"/>
            <a:ext cx="6547945" cy="477854"/>
          </a:xfrm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bg2"/>
                </a:solidFill>
              </a:rPr>
              <a:t>Roles and Responsibilities Continued…</a:t>
            </a:r>
            <a:endParaRPr lang="en-GB" b="1" dirty="0">
              <a:solidFill>
                <a:schemeClr val="bg2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559553" y="1240221"/>
            <a:ext cx="8098466" cy="3531476"/>
          </a:xfr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marL="187325"/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To support and speak for Rochdale Children’s Council, making sure all children and young people in Rochdale Borough have a say and get answers to any questions they may have.</a:t>
            </a:r>
          </a:p>
          <a:p>
            <a:pPr marL="187325"/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To work with the Member of Youth Parliament to help improve the lives of children and young people in Rochdale Borough.</a:t>
            </a:r>
          </a:p>
          <a:p>
            <a:pPr marL="187325"/>
            <a:r>
              <a:rPr lang="en-GB" altLang="en-US" sz="1800" b="1" dirty="0">
                <a:solidFill>
                  <a:schemeClr val="bg1">
                    <a:lumMod val="95000"/>
                  </a:schemeClr>
                </a:solidFill>
              </a:rPr>
              <a:t>To attend and chair (take lead) meetings for Rochdale Children’s Council.</a:t>
            </a:r>
          </a:p>
          <a:p>
            <a:pPr marL="187325"/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To meet every three months with Member of Youth Parliament, Youth Council and Children’s Council.</a:t>
            </a:r>
          </a:p>
          <a:p>
            <a:pPr marL="187325"/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To have enthusiasm, energy and take an interest in the </a:t>
            </a:r>
          </a:p>
          <a:p>
            <a:pPr marL="187325">
              <a:spcBef>
                <a:spcPct val="0"/>
              </a:spcBef>
            </a:pPr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rights of children and young people and work in getting </a:t>
            </a:r>
          </a:p>
          <a:p>
            <a:pPr marL="187325">
              <a:spcBef>
                <a:spcPct val="0"/>
              </a:spcBef>
            </a:pPr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this message to all children of the Borough </a:t>
            </a:r>
          </a:p>
          <a:p>
            <a:pPr marL="187325">
              <a:spcBef>
                <a:spcPct val="0"/>
              </a:spcBef>
            </a:pPr>
            <a:r>
              <a:rPr lang="en-GB" altLang="en-US" sz="1800" dirty="0">
                <a:solidFill>
                  <a:schemeClr val="bg1">
                    <a:lumMod val="95000"/>
                  </a:schemeClr>
                </a:solidFill>
              </a:rPr>
              <a:t>of Rochdale.</a:t>
            </a:r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82984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168740"/>
            <a:ext cx="7886700" cy="577494"/>
          </a:xfrm>
        </p:spPr>
        <p:txBody>
          <a:bodyPr/>
          <a:lstStyle/>
          <a:p>
            <a:pPr algn="ctr"/>
            <a:r>
              <a:rPr lang="en-GB" sz="32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How to Apply?!</a:t>
            </a:r>
            <a:endParaRPr lang="en-GB" sz="32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447" y="764898"/>
            <a:ext cx="3868340" cy="1072055"/>
          </a:xfrm>
        </p:spPr>
        <p:txBody>
          <a:bodyPr/>
          <a:lstStyle/>
          <a:p>
            <a:pPr algn="ctr"/>
            <a:r>
              <a:rPr lang="en-GB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APPLICATION FORM – ask staff for a </a:t>
            </a:r>
            <a:r>
              <a:rPr lang="en-GB" sz="2400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copy</a:t>
            </a:r>
            <a:endParaRPr lang="en-GB" sz="24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43" y="1637183"/>
            <a:ext cx="4729655" cy="3721238"/>
          </a:xfrm>
        </p:spPr>
        <p:txBody>
          <a:bodyPr/>
          <a:lstStyle/>
          <a:p>
            <a:pPr algn="ctr">
              <a:spcBef>
                <a:spcPct val="50000"/>
              </a:spcBef>
              <a:buNone/>
            </a:pPr>
            <a:endParaRPr lang="en-GB" altLang="en-US" sz="2000" b="1" dirty="0" smtClean="0"/>
          </a:p>
          <a:p>
            <a:pPr algn="ctr">
              <a:spcBef>
                <a:spcPct val="50000"/>
              </a:spcBef>
              <a:buNone/>
            </a:pPr>
            <a:r>
              <a:rPr lang="en-GB" altLang="en-US" sz="2000" b="1" dirty="0" smtClean="0"/>
              <a:t>Contact </a:t>
            </a:r>
            <a:r>
              <a:rPr lang="en-GB" altLang="en-US" sz="2000" b="1" dirty="0"/>
              <a:t>us at:</a:t>
            </a:r>
          </a:p>
          <a:p>
            <a:pPr algn="ctr">
              <a:spcBef>
                <a:spcPct val="50000"/>
              </a:spcBef>
              <a:buNone/>
            </a:pPr>
            <a:r>
              <a:rPr lang="en-GB" altLang="en-US" sz="1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Rochdale Borough Youth Cabinet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1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Matthew Moss Youth Centre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1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Matthew Moss Lane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1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Rochdale</a:t>
            </a:r>
          </a:p>
          <a:p>
            <a:pPr algn="ctr">
              <a:spcBef>
                <a:spcPct val="0"/>
              </a:spcBef>
              <a:buNone/>
            </a:pPr>
            <a:r>
              <a:rPr lang="en-GB" altLang="en-US" sz="18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OL11 </a:t>
            </a:r>
            <a:r>
              <a:rPr lang="en-GB" altLang="en-US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3LU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sz="1800" b="1" dirty="0"/>
              <a:t>Tel:</a:t>
            </a:r>
            <a:r>
              <a:rPr lang="en-GB" altLang="en-US" sz="1800" b="1" dirty="0">
                <a:solidFill>
                  <a:srgbClr val="0066FF"/>
                </a:solidFill>
              </a:rPr>
              <a:t> </a:t>
            </a:r>
            <a:r>
              <a:rPr lang="en-GB" altLang="en-US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01706 924296</a:t>
            </a:r>
            <a:endParaRPr lang="en-GB" altLang="en-US" sz="1800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en-GB" altLang="en-US" sz="1800" b="1" dirty="0" smtClean="0"/>
              <a:t>Email:  </a:t>
            </a:r>
            <a:r>
              <a:rPr lang="en-GB" altLang="en-US" sz="1800" b="1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angela.mccormack@rochdale.gov.uk</a:t>
            </a:r>
            <a:endParaRPr lang="en-GB" altLang="en-US" sz="1800" b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023" y="3497802"/>
            <a:ext cx="4298977" cy="2763441"/>
          </a:xfrm>
        </p:spPr>
        <p:txBody>
          <a:bodyPr/>
          <a:lstStyle/>
          <a:p>
            <a:pPr algn="ctr">
              <a:spcBef>
                <a:spcPct val="50000"/>
              </a:spcBef>
              <a:buNone/>
            </a:pPr>
            <a:r>
              <a:rPr lang="en-GB" altLang="en-US" sz="2400" b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Also check out this website for  information about</a:t>
            </a:r>
          </a:p>
          <a:p>
            <a:pPr algn="ctr">
              <a:spcBef>
                <a:spcPct val="50000"/>
              </a:spcBef>
              <a:buNone/>
            </a:pPr>
            <a:r>
              <a:rPr lang="en-GB" altLang="en-US" sz="2400" b="1" dirty="0" smtClean="0">
                <a:solidFill>
                  <a:schemeClr val="bg1">
                    <a:lumMod val="95000"/>
                  </a:schemeClr>
                </a:solidFill>
              </a:rPr>
              <a:t>www.rochdaleyouthvoice.co.uk</a:t>
            </a:r>
            <a:endParaRPr lang="en-GB" altLang="en-US" sz="2400" u="sng" dirty="0">
              <a:solidFill>
                <a:schemeClr val="bg1">
                  <a:lumMod val="95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>
          <a:xfrm>
            <a:off x="5050815" y="1208690"/>
            <a:ext cx="3887391" cy="1426655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Applications will be shortlisted and interviews will take place.  Candidates will do in to the democratic elections and the newly elected Children’s Champion will be announced!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34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solidFill>
                  <a:schemeClr val="bg2">
                    <a:lumMod val="90000"/>
                  </a:schemeClr>
                </a:solidFill>
              </a:rPr>
              <a:t>Children’s Council</a:t>
            </a:r>
            <a:endParaRPr lang="en-GB" b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28650" y="914400"/>
            <a:ext cx="7886700" cy="3718323"/>
          </a:xfrm>
        </p:spPr>
        <p:txBody>
          <a:bodyPr/>
          <a:lstStyle/>
          <a:p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Do you want to have your voice heard and make improvements across Heywood, Middleton, Rochdale and Pennines, but do not fancy applying to be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Children’s Champion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?  </a:t>
            </a:r>
            <a:endParaRPr lang="en-GB" dirty="0" smtClean="0">
              <a:solidFill>
                <a:schemeClr val="bg2">
                  <a:lumMod val="90000"/>
                </a:schemeClr>
              </a:solidFill>
            </a:endParaRPr>
          </a:p>
          <a:p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Do you want to keep your input local and not make a commitment?</a:t>
            </a:r>
          </a:p>
          <a:p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Do you fancy coming on fun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trips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,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meeting with decision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makers</a:t>
            </a:r>
            <a:r>
              <a:rPr lang="en-GB" dirty="0">
                <a:solidFill>
                  <a:schemeClr val="bg2">
                    <a:lumMod val="9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and supporting the Children’s Champion is achieving their goals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?</a:t>
            </a:r>
            <a:endParaRPr lang="en-GB" dirty="0" smtClean="0">
              <a:solidFill>
                <a:schemeClr val="bg2">
                  <a:lumMod val="90000"/>
                </a:schemeClr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Did you answer YES to any of these questions?  Then get in touch to join the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children’s council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! 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We meet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monthly on the ‘</a:t>
            </a:r>
            <a:r>
              <a:rPr lang="en-GB" dirty="0" err="1" smtClean="0">
                <a:solidFill>
                  <a:schemeClr val="bg2">
                    <a:lumMod val="90000"/>
                  </a:schemeClr>
                </a:solidFill>
              </a:rPr>
              <a:t>teenth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’ Saturday of the month, 10:00 – 12:00 at Matthew Moss Youth Centre </a:t>
            </a:r>
            <a:r>
              <a:rPr lang="en-GB" dirty="0" smtClean="0">
                <a:solidFill>
                  <a:schemeClr val="bg2">
                    <a:lumMod val="90000"/>
                  </a:schemeClr>
                </a:solidFill>
              </a:rPr>
              <a:t>and the group is led by young people, for young people, to make lives better for young people – and it is great fun with lots of opportunities!</a:t>
            </a:r>
          </a:p>
          <a:p>
            <a:endParaRPr lang="en-GB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831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532" y="173026"/>
            <a:ext cx="6001406" cy="4852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43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293</TotalTime>
  <Words>580</Words>
  <Application>Microsoft Office PowerPoint</Application>
  <PresentationFormat>On-screen Show (16:9)</PresentationFormat>
  <Paragraphs>63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Quicksand</vt:lpstr>
      <vt:lpstr>Office Theme</vt:lpstr>
      <vt:lpstr>PowerPoint Presentation</vt:lpstr>
      <vt:lpstr>PowerPoint Presentation</vt:lpstr>
      <vt:lpstr>Children’s Champion and Deputy! </vt:lpstr>
      <vt:lpstr>Ideal Candidates…</vt:lpstr>
      <vt:lpstr>Children’s Champion and Deputy Roles and Responsibilities</vt:lpstr>
      <vt:lpstr>Roles and Responsibilities Continued…</vt:lpstr>
      <vt:lpstr>How to Apply?!</vt:lpstr>
      <vt:lpstr>Children’s Council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Stanford</dc:creator>
  <cp:lastModifiedBy>Angela McCormack</cp:lastModifiedBy>
  <cp:revision>38</cp:revision>
  <dcterms:created xsi:type="dcterms:W3CDTF">2021-10-26T15:00:53Z</dcterms:created>
  <dcterms:modified xsi:type="dcterms:W3CDTF">2022-05-12T14:07:09Z</dcterms:modified>
  <cp:contentStatus/>
</cp:coreProperties>
</file>