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3" r:id="rId6"/>
    <p:sldId id="261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>
        <p:scale>
          <a:sx n="100" d="100"/>
          <a:sy n="100" d="100"/>
        </p:scale>
        <p:origin x="-77" y="-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07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698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662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8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465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61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060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00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8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3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679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829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685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353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34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2862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598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963EC7B-738A-4008-9E14-68E7AA2F28B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2FA84BD-25AA-49B3-AE4B-CA8EE417F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8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Welcome to your new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658613"/>
              </p:ext>
            </p:extLst>
          </p:nvPr>
        </p:nvGraphicFramePr>
        <p:xfrm>
          <a:off x="7132073" y="3556324"/>
          <a:ext cx="4940244" cy="21276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1420">
                  <a:extLst>
                    <a:ext uri="{9D8B030D-6E8A-4147-A177-3AD203B41FA5}">
                      <a16:colId xmlns:a16="http://schemas.microsoft.com/office/drawing/2014/main" val="387949100"/>
                    </a:ext>
                  </a:extLst>
                </a:gridCol>
                <a:gridCol w="3448824">
                  <a:extLst>
                    <a:ext uri="{9D8B030D-6E8A-4147-A177-3AD203B41FA5}">
                      <a16:colId xmlns:a16="http://schemas.microsoft.com/office/drawing/2014/main" val="1289365082"/>
                    </a:ext>
                  </a:extLst>
                </a:gridCol>
              </a:tblGrid>
              <a:tr h="16446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spc="60" dirty="0">
                          <a:effectLst/>
                        </a:rPr>
                        <a:t> WHITTAKER MOSS PRIMARY SCHOOL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8892134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89198677"/>
                  </a:ext>
                </a:extLst>
              </a:tr>
              <a:tr h="19177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</a:rPr>
                        <a:t>Headteacher</a:t>
                      </a:r>
                      <a:r>
                        <a:rPr lang="en-GB" sz="1200" dirty="0">
                          <a:effectLst/>
                        </a:rPr>
                        <a:t>: Mrs Melanie Backhouse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21790841"/>
                  </a:ext>
                </a:extLst>
              </a:tr>
              <a:tr h="8261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Highwood,Norden,Rochdale,OL11 5XP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Telephone / Fax: 01706 342342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e-mail:   office@whittakermoss.rochdale.sch.uk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Web site:   www.whittakermoss.rochdale.sch.uk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33111007"/>
                  </a:ext>
                </a:extLst>
              </a:tr>
            </a:tbl>
          </a:graphicData>
        </a:graphic>
      </p:graphicFrame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7296314" y="4107695"/>
            <a:ext cx="1238250" cy="1011237"/>
            <a:chOff x="0" y="0"/>
            <a:chExt cx="8894" cy="9548"/>
          </a:xfrm>
        </p:grpSpPr>
        <p:sp>
          <p:nvSpPr>
            <p:cNvPr id="6" name="AutoShape 4"/>
            <p:cNvSpPr>
              <a:spLocks/>
            </p:cNvSpPr>
            <p:nvPr/>
          </p:nvSpPr>
          <p:spPr bwMode="auto">
            <a:xfrm>
              <a:off x="2104" y="2813"/>
              <a:ext cx="4683" cy="5226"/>
            </a:xfrm>
            <a:custGeom>
              <a:avLst/>
              <a:gdLst>
                <a:gd name="T0" fmla="+- 0 5794 2105"/>
                <a:gd name="T1" fmla="*/ T0 w 4683"/>
                <a:gd name="T2" fmla="+- 0 3879 2814"/>
                <a:gd name="T3" fmla="*/ 3879 h 5226"/>
                <a:gd name="T4" fmla="+- 0 5325 2105"/>
                <a:gd name="T5" fmla="*/ T4 w 4683"/>
                <a:gd name="T6" fmla="+- 0 3879 2814"/>
                <a:gd name="T7" fmla="*/ 3879 h 5226"/>
                <a:gd name="T8" fmla="+- 0 6440 2105"/>
                <a:gd name="T9" fmla="*/ T8 w 4683"/>
                <a:gd name="T10" fmla="+- 0 8039 2814"/>
                <a:gd name="T11" fmla="*/ 8039 h 5226"/>
                <a:gd name="T12" fmla="+- 0 6788 2105"/>
                <a:gd name="T13" fmla="*/ T12 w 4683"/>
                <a:gd name="T14" fmla="+- 0 7704 2814"/>
                <a:gd name="T15" fmla="*/ 7704 h 5226"/>
                <a:gd name="T16" fmla="+- 0 5794 2105"/>
                <a:gd name="T17" fmla="*/ T16 w 4683"/>
                <a:gd name="T18" fmla="+- 0 3879 2814"/>
                <a:gd name="T19" fmla="*/ 3879 h 5226"/>
                <a:gd name="T20" fmla="+- 0 3742 2105"/>
                <a:gd name="T21" fmla="*/ T20 w 4683"/>
                <a:gd name="T22" fmla="+- 0 2814 2814"/>
                <a:gd name="T23" fmla="*/ 2814 h 5226"/>
                <a:gd name="T24" fmla="+- 0 3337 2105"/>
                <a:gd name="T25" fmla="*/ T24 w 4683"/>
                <a:gd name="T26" fmla="+- 0 2946 2814"/>
                <a:gd name="T27" fmla="*/ 2946 h 5226"/>
                <a:gd name="T28" fmla="+- 0 2105 2105"/>
                <a:gd name="T29" fmla="*/ T28 w 4683"/>
                <a:gd name="T30" fmla="+- 0 7691 2814"/>
                <a:gd name="T31" fmla="*/ 7691 h 5226"/>
                <a:gd name="T32" fmla="+- 0 2452 2105"/>
                <a:gd name="T33" fmla="*/ T32 w 4683"/>
                <a:gd name="T34" fmla="+- 0 8026 2814"/>
                <a:gd name="T35" fmla="*/ 8026 h 5226"/>
                <a:gd name="T36" fmla="+- 0 3567 2105"/>
                <a:gd name="T37" fmla="*/ T36 w 4683"/>
                <a:gd name="T38" fmla="+- 0 3866 2814"/>
                <a:gd name="T39" fmla="*/ 3866 h 5226"/>
                <a:gd name="T40" fmla="+- 0 4016 2105"/>
                <a:gd name="T41" fmla="*/ T40 w 4683"/>
                <a:gd name="T42" fmla="+- 0 3866 2814"/>
                <a:gd name="T43" fmla="*/ 3866 h 5226"/>
                <a:gd name="T44" fmla="+- 0 3742 2105"/>
                <a:gd name="T45" fmla="*/ T44 w 4683"/>
                <a:gd name="T46" fmla="+- 0 2814 2814"/>
                <a:gd name="T47" fmla="*/ 2814 h 5226"/>
                <a:gd name="T48" fmla="+- 0 4016 2105"/>
                <a:gd name="T49" fmla="*/ T48 w 4683"/>
                <a:gd name="T50" fmla="+- 0 3866 2814"/>
                <a:gd name="T51" fmla="*/ 3866 h 5226"/>
                <a:gd name="T52" fmla="+- 0 3567 2105"/>
                <a:gd name="T53" fmla="*/ T52 w 4683"/>
                <a:gd name="T54" fmla="+- 0 3866 2814"/>
                <a:gd name="T55" fmla="*/ 3866 h 5226"/>
                <a:gd name="T56" fmla="+- 0 4448 2105"/>
                <a:gd name="T57" fmla="*/ T56 w 4683"/>
                <a:gd name="T58" fmla="+- 0 7293 2814"/>
                <a:gd name="T59" fmla="*/ 7293 h 5226"/>
                <a:gd name="T60" fmla="+- 0 4903 2105"/>
                <a:gd name="T61" fmla="*/ T60 w 4683"/>
                <a:gd name="T62" fmla="+- 0 5524 2814"/>
                <a:gd name="T63" fmla="*/ 5524 h 5226"/>
                <a:gd name="T64" fmla="+- 0 4446 2105"/>
                <a:gd name="T65" fmla="*/ T64 w 4683"/>
                <a:gd name="T66" fmla="+- 0 5524 2814"/>
                <a:gd name="T67" fmla="*/ 5524 h 5226"/>
                <a:gd name="T68" fmla="+- 0 4016 2105"/>
                <a:gd name="T69" fmla="*/ T68 w 4683"/>
                <a:gd name="T70" fmla="+- 0 3866 2814"/>
                <a:gd name="T71" fmla="*/ 3866 h 5226"/>
                <a:gd name="T72" fmla="+- 0 5150 2105"/>
                <a:gd name="T73" fmla="*/ T72 w 4683"/>
                <a:gd name="T74" fmla="+- 0 2827 2814"/>
                <a:gd name="T75" fmla="*/ 2827 h 5226"/>
                <a:gd name="T76" fmla="+- 0 4446 2105"/>
                <a:gd name="T77" fmla="*/ T76 w 4683"/>
                <a:gd name="T78" fmla="+- 0 5524 2814"/>
                <a:gd name="T79" fmla="*/ 5524 h 5226"/>
                <a:gd name="T80" fmla="+- 0 4903 2105"/>
                <a:gd name="T81" fmla="*/ T80 w 4683"/>
                <a:gd name="T82" fmla="+- 0 5524 2814"/>
                <a:gd name="T83" fmla="*/ 5524 h 5226"/>
                <a:gd name="T84" fmla="+- 0 5325 2105"/>
                <a:gd name="T85" fmla="*/ T84 w 4683"/>
                <a:gd name="T86" fmla="+- 0 3879 2814"/>
                <a:gd name="T87" fmla="*/ 3879 h 5226"/>
                <a:gd name="T88" fmla="+- 0 5794 2105"/>
                <a:gd name="T89" fmla="*/ T88 w 4683"/>
                <a:gd name="T90" fmla="+- 0 3879 2814"/>
                <a:gd name="T91" fmla="*/ 3879 h 5226"/>
                <a:gd name="T92" fmla="+- 0 5555 2105"/>
                <a:gd name="T93" fmla="*/ T92 w 4683"/>
                <a:gd name="T94" fmla="+- 0 2959 2814"/>
                <a:gd name="T95" fmla="*/ 2959 h 5226"/>
                <a:gd name="T96" fmla="+- 0 5150 2105"/>
                <a:gd name="T97" fmla="*/ T96 w 4683"/>
                <a:gd name="T98" fmla="+- 0 2827 2814"/>
                <a:gd name="T99" fmla="*/ 2827 h 522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4683" h="5226">
                  <a:moveTo>
                    <a:pt x="3689" y="1065"/>
                  </a:moveTo>
                  <a:lnTo>
                    <a:pt x="3220" y="1065"/>
                  </a:lnTo>
                  <a:lnTo>
                    <a:pt x="4335" y="5225"/>
                  </a:lnTo>
                  <a:lnTo>
                    <a:pt x="4683" y="4890"/>
                  </a:lnTo>
                  <a:lnTo>
                    <a:pt x="3689" y="1065"/>
                  </a:lnTo>
                  <a:close/>
                  <a:moveTo>
                    <a:pt x="1637" y="0"/>
                  </a:moveTo>
                  <a:lnTo>
                    <a:pt x="1232" y="132"/>
                  </a:lnTo>
                  <a:lnTo>
                    <a:pt x="0" y="4877"/>
                  </a:lnTo>
                  <a:lnTo>
                    <a:pt x="347" y="5212"/>
                  </a:lnTo>
                  <a:lnTo>
                    <a:pt x="1462" y="1052"/>
                  </a:lnTo>
                  <a:lnTo>
                    <a:pt x="1911" y="1052"/>
                  </a:lnTo>
                  <a:lnTo>
                    <a:pt x="1637" y="0"/>
                  </a:lnTo>
                  <a:close/>
                  <a:moveTo>
                    <a:pt x="1911" y="1052"/>
                  </a:moveTo>
                  <a:lnTo>
                    <a:pt x="1462" y="1052"/>
                  </a:lnTo>
                  <a:lnTo>
                    <a:pt x="2343" y="4479"/>
                  </a:lnTo>
                  <a:lnTo>
                    <a:pt x="2798" y="2710"/>
                  </a:lnTo>
                  <a:lnTo>
                    <a:pt x="2341" y="2710"/>
                  </a:lnTo>
                  <a:lnTo>
                    <a:pt x="1911" y="1052"/>
                  </a:lnTo>
                  <a:close/>
                  <a:moveTo>
                    <a:pt x="3045" y="13"/>
                  </a:moveTo>
                  <a:lnTo>
                    <a:pt x="2341" y="2710"/>
                  </a:lnTo>
                  <a:lnTo>
                    <a:pt x="2798" y="2710"/>
                  </a:lnTo>
                  <a:lnTo>
                    <a:pt x="3220" y="1065"/>
                  </a:lnTo>
                  <a:lnTo>
                    <a:pt x="3689" y="1065"/>
                  </a:lnTo>
                  <a:lnTo>
                    <a:pt x="3450" y="145"/>
                  </a:lnTo>
                  <a:lnTo>
                    <a:pt x="3045" y="13"/>
                  </a:lnTo>
                  <a:close/>
                </a:path>
              </a:pathLst>
            </a:custGeom>
            <a:solidFill>
              <a:srgbClr val="6B1C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AutoShape 3"/>
            <p:cNvSpPr>
              <a:spLocks/>
            </p:cNvSpPr>
            <p:nvPr/>
          </p:nvSpPr>
          <p:spPr bwMode="auto">
            <a:xfrm>
              <a:off x="2165" y="2908"/>
              <a:ext cx="4562" cy="5493"/>
            </a:xfrm>
            <a:custGeom>
              <a:avLst/>
              <a:gdLst>
                <a:gd name="T0" fmla="+- 0 2677 2166"/>
                <a:gd name="T1" fmla="*/ T0 w 4562"/>
                <a:gd name="T2" fmla="+- 0 3432 2908"/>
                <a:gd name="T3" fmla="*/ 3432 h 5493"/>
                <a:gd name="T4" fmla="+- 0 2166 2166"/>
                <a:gd name="T5" fmla="*/ T4 w 4562"/>
                <a:gd name="T6" fmla="+- 0 3914 2908"/>
                <a:gd name="T7" fmla="*/ 3914 h 5493"/>
                <a:gd name="T8" fmla="+- 0 3084 2166"/>
                <a:gd name="T9" fmla="*/ T8 w 4562"/>
                <a:gd name="T10" fmla="+- 0 8305 2908"/>
                <a:gd name="T11" fmla="*/ 8305 h 5493"/>
                <a:gd name="T12" fmla="+- 0 3243 2166"/>
                <a:gd name="T13" fmla="*/ T12 w 4562"/>
                <a:gd name="T14" fmla="+- 0 8401 2908"/>
                <a:gd name="T15" fmla="*/ 8401 h 5493"/>
                <a:gd name="T16" fmla="+- 0 3884 2166"/>
                <a:gd name="T17" fmla="*/ T16 w 4562"/>
                <a:gd name="T18" fmla="+- 0 5936 2908"/>
                <a:gd name="T19" fmla="*/ 5936 h 5493"/>
                <a:gd name="T20" fmla="+- 0 3219 2166"/>
                <a:gd name="T21" fmla="*/ T20 w 4562"/>
                <a:gd name="T22" fmla="+- 0 5936 2908"/>
                <a:gd name="T23" fmla="*/ 5936 h 5493"/>
                <a:gd name="T24" fmla="+- 0 2677 2166"/>
                <a:gd name="T25" fmla="*/ T24 w 4562"/>
                <a:gd name="T26" fmla="+- 0 3432 2908"/>
                <a:gd name="T27" fmla="*/ 3432 h 5493"/>
                <a:gd name="T28" fmla="+- 0 5089 2166"/>
                <a:gd name="T29" fmla="*/ T28 w 4562"/>
                <a:gd name="T30" fmla="+- 0 3773 2908"/>
                <a:gd name="T31" fmla="*/ 3773 h 5493"/>
                <a:gd name="T32" fmla="+- 0 4446 2166"/>
                <a:gd name="T33" fmla="*/ T32 w 4562"/>
                <a:gd name="T34" fmla="+- 0 3773 2908"/>
                <a:gd name="T35" fmla="*/ 3773 h 5493"/>
                <a:gd name="T36" fmla="+- 0 5649 2166"/>
                <a:gd name="T37" fmla="*/ T36 w 4562"/>
                <a:gd name="T38" fmla="+- 0 8401 2908"/>
                <a:gd name="T39" fmla="*/ 8401 h 5493"/>
                <a:gd name="T40" fmla="+- 0 5808 2166"/>
                <a:gd name="T41" fmla="*/ T40 w 4562"/>
                <a:gd name="T42" fmla="+- 0 8305 2908"/>
                <a:gd name="T43" fmla="*/ 8305 h 5493"/>
                <a:gd name="T44" fmla="+- 0 6304 2166"/>
                <a:gd name="T45" fmla="*/ T44 w 4562"/>
                <a:gd name="T46" fmla="+- 0 5936 2908"/>
                <a:gd name="T47" fmla="*/ 5936 h 5493"/>
                <a:gd name="T48" fmla="+- 0 5673 2166"/>
                <a:gd name="T49" fmla="*/ T48 w 4562"/>
                <a:gd name="T50" fmla="+- 0 5936 2908"/>
                <a:gd name="T51" fmla="*/ 5936 h 5493"/>
                <a:gd name="T52" fmla="+- 0 5089 2166"/>
                <a:gd name="T53" fmla="*/ T52 w 4562"/>
                <a:gd name="T54" fmla="+- 0 3773 2908"/>
                <a:gd name="T55" fmla="*/ 3773 h 5493"/>
                <a:gd name="T56" fmla="+- 0 4037 2166"/>
                <a:gd name="T57" fmla="*/ T56 w 4562"/>
                <a:gd name="T58" fmla="+- 0 2908 2908"/>
                <a:gd name="T59" fmla="*/ 2908 h 5493"/>
                <a:gd name="T60" fmla="+- 0 3219 2166"/>
                <a:gd name="T61" fmla="*/ T60 w 4562"/>
                <a:gd name="T62" fmla="+- 0 5936 2908"/>
                <a:gd name="T63" fmla="*/ 5936 h 5493"/>
                <a:gd name="T64" fmla="+- 0 3884 2166"/>
                <a:gd name="T65" fmla="*/ T64 w 4562"/>
                <a:gd name="T66" fmla="+- 0 5936 2908"/>
                <a:gd name="T67" fmla="*/ 5936 h 5493"/>
                <a:gd name="T68" fmla="+- 0 4446 2166"/>
                <a:gd name="T69" fmla="*/ T68 w 4562"/>
                <a:gd name="T70" fmla="+- 0 3773 2908"/>
                <a:gd name="T71" fmla="*/ 3773 h 5493"/>
                <a:gd name="T72" fmla="+- 0 5089 2166"/>
                <a:gd name="T73" fmla="*/ T72 w 4562"/>
                <a:gd name="T74" fmla="+- 0 3773 2908"/>
                <a:gd name="T75" fmla="*/ 3773 h 5493"/>
                <a:gd name="T76" fmla="+- 0 4857 2166"/>
                <a:gd name="T77" fmla="*/ T76 w 4562"/>
                <a:gd name="T78" fmla="+- 0 2914 2908"/>
                <a:gd name="T79" fmla="*/ 2914 h 5493"/>
                <a:gd name="T80" fmla="+- 0 4446 2166"/>
                <a:gd name="T81" fmla="*/ T80 w 4562"/>
                <a:gd name="T82" fmla="+- 0 2914 2908"/>
                <a:gd name="T83" fmla="*/ 2914 h 5493"/>
                <a:gd name="T84" fmla="+- 0 4037 2166"/>
                <a:gd name="T85" fmla="*/ T84 w 4562"/>
                <a:gd name="T86" fmla="+- 0 2908 2908"/>
                <a:gd name="T87" fmla="*/ 2908 h 5493"/>
                <a:gd name="T88" fmla="+- 0 6215 2166"/>
                <a:gd name="T89" fmla="*/ T88 w 4562"/>
                <a:gd name="T90" fmla="+- 0 3432 2908"/>
                <a:gd name="T91" fmla="*/ 3432 h 5493"/>
                <a:gd name="T92" fmla="+- 0 5673 2166"/>
                <a:gd name="T93" fmla="*/ T92 w 4562"/>
                <a:gd name="T94" fmla="+- 0 5936 2908"/>
                <a:gd name="T95" fmla="*/ 5936 h 5493"/>
                <a:gd name="T96" fmla="+- 0 6304 2166"/>
                <a:gd name="T97" fmla="*/ T96 w 4562"/>
                <a:gd name="T98" fmla="+- 0 5936 2908"/>
                <a:gd name="T99" fmla="*/ 5936 h 5493"/>
                <a:gd name="T100" fmla="+- 0 6727 2166"/>
                <a:gd name="T101" fmla="*/ T100 w 4562"/>
                <a:gd name="T102" fmla="+- 0 3914 2908"/>
                <a:gd name="T103" fmla="*/ 3914 h 5493"/>
                <a:gd name="T104" fmla="+- 0 6215 2166"/>
                <a:gd name="T105" fmla="*/ T104 w 4562"/>
                <a:gd name="T106" fmla="+- 0 3432 2908"/>
                <a:gd name="T107" fmla="*/ 3432 h 5493"/>
                <a:gd name="T108" fmla="+- 0 4855 2166"/>
                <a:gd name="T109" fmla="*/ T108 w 4562"/>
                <a:gd name="T110" fmla="+- 0 2908 2908"/>
                <a:gd name="T111" fmla="*/ 2908 h 5493"/>
                <a:gd name="T112" fmla="+- 0 4446 2166"/>
                <a:gd name="T113" fmla="*/ T112 w 4562"/>
                <a:gd name="T114" fmla="+- 0 2914 2908"/>
                <a:gd name="T115" fmla="*/ 2914 h 5493"/>
                <a:gd name="T116" fmla="+- 0 4857 2166"/>
                <a:gd name="T117" fmla="*/ T116 w 4562"/>
                <a:gd name="T118" fmla="+- 0 2914 2908"/>
                <a:gd name="T119" fmla="*/ 2914 h 5493"/>
                <a:gd name="T120" fmla="+- 0 4855 2166"/>
                <a:gd name="T121" fmla="*/ T120 w 4562"/>
                <a:gd name="T122" fmla="+- 0 2908 2908"/>
                <a:gd name="T123" fmla="*/ 2908 h 54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</a:cxnLst>
              <a:rect l="0" t="0" r="r" b="b"/>
              <a:pathLst>
                <a:path w="4562" h="5493">
                  <a:moveTo>
                    <a:pt x="511" y="524"/>
                  </a:moveTo>
                  <a:lnTo>
                    <a:pt x="0" y="1006"/>
                  </a:lnTo>
                  <a:lnTo>
                    <a:pt x="918" y="5397"/>
                  </a:lnTo>
                  <a:lnTo>
                    <a:pt x="1077" y="5493"/>
                  </a:lnTo>
                  <a:lnTo>
                    <a:pt x="1718" y="3028"/>
                  </a:lnTo>
                  <a:lnTo>
                    <a:pt x="1053" y="3028"/>
                  </a:lnTo>
                  <a:lnTo>
                    <a:pt x="511" y="524"/>
                  </a:lnTo>
                  <a:close/>
                  <a:moveTo>
                    <a:pt x="2923" y="865"/>
                  </a:moveTo>
                  <a:lnTo>
                    <a:pt x="2280" y="865"/>
                  </a:lnTo>
                  <a:lnTo>
                    <a:pt x="3483" y="5493"/>
                  </a:lnTo>
                  <a:lnTo>
                    <a:pt x="3642" y="5397"/>
                  </a:lnTo>
                  <a:lnTo>
                    <a:pt x="4138" y="3028"/>
                  </a:lnTo>
                  <a:lnTo>
                    <a:pt x="3507" y="3028"/>
                  </a:lnTo>
                  <a:lnTo>
                    <a:pt x="2923" y="865"/>
                  </a:lnTo>
                  <a:close/>
                  <a:moveTo>
                    <a:pt x="1871" y="0"/>
                  </a:moveTo>
                  <a:lnTo>
                    <a:pt x="1053" y="3028"/>
                  </a:lnTo>
                  <a:lnTo>
                    <a:pt x="1718" y="3028"/>
                  </a:lnTo>
                  <a:lnTo>
                    <a:pt x="2280" y="865"/>
                  </a:lnTo>
                  <a:lnTo>
                    <a:pt x="2923" y="865"/>
                  </a:lnTo>
                  <a:lnTo>
                    <a:pt x="2691" y="6"/>
                  </a:lnTo>
                  <a:lnTo>
                    <a:pt x="2280" y="6"/>
                  </a:lnTo>
                  <a:lnTo>
                    <a:pt x="1871" y="0"/>
                  </a:lnTo>
                  <a:close/>
                  <a:moveTo>
                    <a:pt x="4049" y="524"/>
                  </a:moveTo>
                  <a:lnTo>
                    <a:pt x="3507" y="3028"/>
                  </a:lnTo>
                  <a:lnTo>
                    <a:pt x="4138" y="3028"/>
                  </a:lnTo>
                  <a:lnTo>
                    <a:pt x="4561" y="1006"/>
                  </a:lnTo>
                  <a:lnTo>
                    <a:pt x="4049" y="524"/>
                  </a:lnTo>
                  <a:close/>
                  <a:moveTo>
                    <a:pt x="2689" y="0"/>
                  </a:moveTo>
                  <a:lnTo>
                    <a:pt x="2280" y="6"/>
                  </a:lnTo>
                  <a:lnTo>
                    <a:pt x="2691" y="6"/>
                  </a:lnTo>
                  <a:lnTo>
                    <a:pt x="2689" y="0"/>
                  </a:lnTo>
                  <a:close/>
                </a:path>
              </a:pathLst>
            </a:custGeom>
            <a:solidFill>
              <a:srgbClr val="0A93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8894" cy="9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717" y="2672487"/>
            <a:ext cx="5539640" cy="176767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6023" y="4959112"/>
            <a:ext cx="5408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Arial Rounded MT Bold" panose="020F0704030504030204" pitchFamily="34" charset="0"/>
              </a:rPr>
              <a:t>You will be in 6W next year.</a:t>
            </a:r>
            <a:endParaRPr lang="en-GB" sz="36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48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People who help me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>
                <a:latin typeface="Arial Rounded MT Bold" panose="020F0704030504030204" pitchFamily="34" charset="0"/>
              </a:rPr>
              <a:t>Mrs</a:t>
            </a:r>
            <a:r>
              <a:rPr lang="en-US" dirty="0" smtClean="0">
                <a:latin typeface="Arial Rounded MT Bold" panose="020F0704030504030204" pitchFamily="34" charset="0"/>
              </a:rPr>
              <a:t> Flint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photo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>
                <a:latin typeface="Arial Rounded MT Bold" panose="020F0704030504030204" pitchFamily="34" charset="0"/>
              </a:rPr>
              <a:t>Miss Lupton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8" t="13958" r="12000" b="9367"/>
          <a:stretch/>
        </p:blipFill>
        <p:spPr>
          <a:xfrm rot="5400000">
            <a:off x="538192" y="3423714"/>
            <a:ext cx="3273292" cy="2785388"/>
          </a:xfrm>
          <a:prstGeom prst="rect">
            <a:avLst/>
          </a:prstGeom>
        </p:spPr>
      </p:pic>
      <p:pic>
        <p:nvPicPr>
          <p:cNvPr id="1026" name="Picture 2" descr="https://lh3.googleusercontent.com/z3tjCluGn_dTzhqpVOFQnoVOjC3aQOTVuA489K6uwruhurAvoCO05Y5c0XT68h1KPrR9AHJcqmsCoMd3EAkTStKSqWgaQq3a-mN8ZZd4rSrMEzCJ60A8oZy38JhjRA9QbiRAfoHdnT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923" y="3228976"/>
            <a:ext cx="2462832" cy="330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54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People who help me in my class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8945" y="2572014"/>
            <a:ext cx="2694235" cy="576262"/>
          </a:xfrm>
        </p:spPr>
        <p:txBody>
          <a:bodyPr/>
          <a:lstStyle/>
          <a:p>
            <a:r>
              <a:rPr lang="en-US" dirty="0" err="1" smtClean="0">
                <a:latin typeface="Arial Rounded MT Bold" panose="020F0704030504030204" pitchFamily="34" charset="0"/>
              </a:rPr>
              <a:t>Mrs</a:t>
            </a:r>
            <a:r>
              <a:rPr lang="en-US" dirty="0" smtClean="0">
                <a:latin typeface="Arial Rounded MT Bold" panose="020F0704030504030204" pitchFamily="34" charset="0"/>
              </a:rPr>
              <a:t> </a:t>
            </a:r>
            <a:r>
              <a:rPr lang="en-US" dirty="0" err="1" smtClean="0">
                <a:latin typeface="Arial Rounded MT Bold" panose="020F0704030504030204" pitchFamily="34" charset="0"/>
              </a:rPr>
              <a:t>Hafdh</a:t>
            </a:r>
            <a:r>
              <a:rPr lang="en-US" dirty="0" smtClean="0">
                <a:latin typeface="Arial Rounded MT Bold" panose="020F0704030504030204" pitchFamily="34" charset="0"/>
              </a:rPr>
              <a:t> TA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6349" y="3058975"/>
            <a:ext cx="3329960" cy="284003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photo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73527" y="2481580"/>
            <a:ext cx="2859090" cy="576262"/>
          </a:xfrm>
        </p:spPr>
        <p:txBody>
          <a:bodyPr/>
          <a:lstStyle/>
          <a:p>
            <a:r>
              <a:rPr lang="en-US" dirty="0" err="1" smtClean="0">
                <a:latin typeface="Arial Rounded MT Bold" panose="020F0704030504030204" pitchFamily="34" charset="0"/>
              </a:rPr>
              <a:t>Mrs</a:t>
            </a:r>
            <a:r>
              <a:rPr lang="en-US" dirty="0" smtClean="0">
                <a:latin typeface="Arial Rounded MT Bold" panose="020F0704030504030204" pitchFamily="34" charset="0"/>
              </a:rPr>
              <a:t> Murphy (PPA)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10229" y="2585045"/>
            <a:ext cx="272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Madame </a:t>
            </a:r>
            <a:r>
              <a:rPr lang="en-US" sz="2400" dirty="0" err="1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Audren</a:t>
            </a:r>
            <a:r>
              <a:rPr lang="en-US" sz="2400" dirty="0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2" t="23648" r="19871" b="18038"/>
          <a:stretch/>
        </p:blipFill>
        <p:spPr>
          <a:xfrm rot="5400000">
            <a:off x="4231482" y="3519878"/>
            <a:ext cx="3246892" cy="23595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9" t="14808" r="14920" b="12597"/>
          <a:stretch/>
        </p:blipFill>
        <p:spPr>
          <a:xfrm rot="5400000">
            <a:off x="121544" y="3415721"/>
            <a:ext cx="3090409" cy="25039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9" t="13428" r="25206" b="21555"/>
          <a:stretch/>
        </p:blipFill>
        <p:spPr>
          <a:xfrm rot="5400000">
            <a:off x="8292920" y="3331472"/>
            <a:ext cx="3246893" cy="273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73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I get to school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37" y="2796512"/>
            <a:ext cx="3608635" cy="576262"/>
          </a:xfrm>
        </p:spPr>
        <p:txBody>
          <a:bodyPr/>
          <a:lstStyle/>
          <a:p>
            <a:r>
              <a:rPr lang="en-US" dirty="0">
                <a:latin typeface="Arial Rounded MT Bold" panose="020F0704030504030204" pitchFamily="34" charset="0"/>
              </a:rPr>
              <a:t>My classroom </a:t>
            </a:r>
            <a:r>
              <a:rPr lang="en-US" dirty="0" smtClean="0">
                <a:latin typeface="Arial Rounded MT Bold" panose="020F0704030504030204" pitchFamily="34" charset="0"/>
              </a:rPr>
              <a:t>door on the back playground</a:t>
            </a:r>
            <a:r>
              <a:rPr lang="en-US" dirty="0" smtClean="0"/>
              <a:t>: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6428" y="2693047"/>
            <a:ext cx="2404565" cy="576262"/>
          </a:xfrm>
        </p:spPr>
        <p:txBody>
          <a:bodyPr/>
          <a:lstStyle/>
          <a:p>
            <a:r>
              <a:rPr lang="en-US" dirty="0">
                <a:latin typeface="Arial Rounded MT Bold" panose="020F0704030504030204" pitchFamily="34" charset="0"/>
              </a:rPr>
              <a:t>My </a:t>
            </a:r>
            <a:r>
              <a:rPr lang="en-US" dirty="0" smtClean="0">
                <a:latin typeface="Arial Rounded MT Bold" panose="020F0704030504030204" pitchFamily="34" charset="0"/>
              </a:rPr>
              <a:t>cloakroom</a:t>
            </a:r>
            <a:r>
              <a:rPr lang="en-GB" sz="2000" dirty="0">
                <a:latin typeface="Arial Rounded MT Bold" panose="020F0704030504030204" pitchFamily="34" charset="0"/>
              </a:rPr>
              <a:t>:</a:t>
            </a:r>
            <a:endParaRPr lang="en-US" sz="2000" dirty="0" smtClean="0">
              <a:latin typeface="Arial Rounded MT Bold" panose="020F07040305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13668" y="2899977"/>
            <a:ext cx="2420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My classroom</a:t>
            </a:r>
            <a:r>
              <a:rPr lang="en-US" dirty="0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:</a:t>
            </a:r>
            <a:endParaRPr lang="en-GB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149" y="3491331"/>
            <a:ext cx="3328078" cy="24857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" y="3386076"/>
            <a:ext cx="3563281" cy="266146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884" y="3448594"/>
            <a:ext cx="3336858" cy="249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2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Things I need to know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1847" y="2367258"/>
            <a:ext cx="2624566" cy="576262"/>
          </a:xfrm>
        </p:spPr>
        <p:txBody>
          <a:bodyPr/>
          <a:lstStyle/>
          <a:p>
            <a:pPr algn="ctr"/>
            <a:r>
              <a:rPr lang="en-US" dirty="0">
                <a:latin typeface="Arial Rounded MT Bold" panose="020F0704030504030204" pitchFamily="34" charset="0"/>
              </a:rPr>
              <a:t>PE and Games days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9726" y="3014298"/>
            <a:ext cx="3652177" cy="25069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100" dirty="0" smtClean="0">
                <a:latin typeface="Arial Rounded MT Bold" panose="020F0704030504030204" pitchFamily="34" charset="0"/>
              </a:rPr>
              <a:t>Wednesday and Friday</a:t>
            </a:r>
          </a:p>
          <a:p>
            <a:pPr marL="0" indent="0">
              <a:buNone/>
            </a:pPr>
            <a:r>
              <a:rPr lang="en-US" sz="1600" dirty="0" smtClean="0">
                <a:latin typeface="Arial Rounded MT Bold" panose="020F0704030504030204" pitchFamily="34" charset="0"/>
              </a:rPr>
              <a:t>Please ensure correct PE kit is worn on PE days:</a:t>
            </a:r>
          </a:p>
          <a:p>
            <a:pPr marL="0" indent="0">
              <a:buNone/>
            </a:pPr>
            <a:r>
              <a:rPr lang="en-US" sz="1600" dirty="0" smtClean="0">
                <a:latin typeface="Arial Rounded MT Bold" panose="020F0704030504030204" pitchFamily="34" charset="0"/>
              </a:rPr>
              <a:t>Black/ Navy bottoms,</a:t>
            </a:r>
          </a:p>
          <a:p>
            <a:pPr marL="0" indent="0">
              <a:buNone/>
            </a:pPr>
            <a:r>
              <a:rPr lang="en-US" sz="1600" dirty="0" smtClean="0">
                <a:latin typeface="Arial Rounded MT Bold" panose="020F0704030504030204" pitchFamily="34" charset="0"/>
              </a:rPr>
              <a:t>Plain white t-shirt,</a:t>
            </a:r>
          </a:p>
          <a:p>
            <a:pPr marL="0" indent="0">
              <a:buNone/>
            </a:pPr>
            <a:r>
              <a:rPr lang="en-US" sz="1600" dirty="0" smtClean="0">
                <a:latin typeface="Arial Rounded MT Bold" panose="020F0704030504030204" pitchFamily="34" charset="0"/>
              </a:rPr>
              <a:t>Black/ Navy jumper/jacket.</a:t>
            </a:r>
          </a:p>
          <a:p>
            <a:pPr marL="0" indent="0">
              <a:buNone/>
            </a:pPr>
            <a:r>
              <a:rPr lang="en-US" sz="1600" dirty="0" smtClean="0">
                <a:latin typeface="Arial Rounded MT Bold" panose="020F0704030504030204" pitchFamily="34" charset="0"/>
              </a:rPr>
              <a:t>No Logos.</a:t>
            </a:r>
          </a:p>
          <a:p>
            <a:pPr marL="0" indent="0">
              <a:buNone/>
            </a:pPr>
            <a:r>
              <a:rPr lang="en-US" sz="1600" dirty="0" smtClean="0">
                <a:latin typeface="Arial Rounded MT Bold" panose="020F0704030504030204" pitchFamily="34" charset="0"/>
              </a:rPr>
              <a:t>Hair tied back and all </a:t>
            </a:r>
            <a:r>
              <a:rPr lang="en-US" sz="1600" dirty="0" err="1" smtClean="0">
                <a:latin typeface="Arial Rounded MT Bold" panose="020F0704030504030204" pitchFamily="34" charset="0"/>
              </a:rPr>
              <a:t>earings</a:t>
            </a:r>
            <a:r>
              <a:rPr lang="en-US" sz="1600" dirty="0" smtClean="0">
                <a:latin typeface="Arial Rounded MT Bold" panose="020F0704030504030204" pitchFamily="34" charset="0"/>
              </a:rPr>
              <a:t> must be taken out.</a:t>
            </a:r>
          </a:p>
          <a:p>
            <a:pPr marL="0" indent="0">
              <a:buNone/>
            </a:pPr>
            <a:endParaRPr lang="en-US" dirty="0" smtClean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US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4746" y="4325780"/>
            <a:ext cx="2708865" cy="576262"/>
          </a:xfrm>
        </p:spPr>
        <p:txBody>
          <a:bodyPr/>
          <a:lstStyle/>
          <a:p>
            <a:r>
              <a:rPr lang="en-US" dirty="0">
                <a:latin typeface="Arial Rounded MT Bold" panose="020F0704030504030204" pitchFamily="34" charset="0"/>
              </a:rPr>
              <a:t>Homework days 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0907" y="4977801"/>
            <a:ext cx="3945482" cy="17231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Monday – Spellings/ Grammar</a:t>
            </a:r>
          </a:p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Tuesday – Comprehension</a:t>
            </a:r>
          </a:p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Wednesday – </a:t>
            </a:r>
            <a:r>
              <a:rPr lang="en-US" dirty="0" err="1" smtClean="0">
                <a:latin typeface="Arial Rounded MT Bold" panose="020F0704030504030204" pitchFamily="34" charset="0"/>
              </a:rPr>
              <a:t>Maths</a:t>
            </a:r>
            <a:endParaRPr lang="en-US" dirty="0" smtClean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Thursday – </a:t>
            </a:r>
            <a:r>
              <a:rPr lang="en-US" dirty="0" err="1" smtClean="0">
                <a:latin typeface="Arial Rounded MT Bold" panose="020F0704030504030204" pitchFamily="34" charset="0"/>
              </a:rPr>
              <a:t>Maths</a:t>
            </a:r>
            <a:r>
              <a:rPr lang="en-US" dirty="0" smtClean="0">
                <a:latin typeface="Arial Rounded MT Bold" panose="020F0704030504030204" pitchFamily="34" charset="0"/>
              </a:rPr>
              <a:t> – Topic based.</a:t>
            </a:r>
          </a:p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Friday – Homework Diary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64732" y="2424556"/>
            <a:ext cx="342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Other information</a:t>
            </a:r>
            <a:endParaRPr lang="en-GB" sz="2400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16389" y="3014298"/>
            <a:ext cx="38753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Children must only bring a  book bag to school. </a:t>
            </a:r>
            <a:r>
              <a:rPr lang="en-US" sz="1600" u="sng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No Rucksacks 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due to lack of room.</a:t>
            </a:r>
          </a:p>
          <a:p>
            <a:endParaRPr lang="en-US" sz="1600" dirty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All school equipment will be provided so children will </a:t>
            </a:r>
            <a:r>
              <a:rPr lang="en-US" sz="1600" u="sng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not 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need a pencil case.</a:t>
            </a:r>
          </a:p>
          <a:p>
            <a:endParaRPr lang="en-US" sz="1600" dirty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Please use a school water bottle.</a:t>
            </a:r>
            <a:endParaRPr lang="en-GB" sz="1600" dirty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113" y="5491971"/>
            <a:ext cx="1823401" cy="12089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691" y="4309252"/>
            <a:ext cx="3910149" cy="63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6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Things I need to know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9577" y="3140406"/>
            <a:ext cx="4825157" cy="576262"/>
          </a:xfrm>
        </p:spPr>
        <p:txBody>
          <a:bodyPr/>
          <a:lstStyle/>
          <a:p>
            <a:r>
              <a:rPr lang="en-US" dirty="0" smtClean="0">
                <a:latin typeface="Arial Rounded MT Bold" panose="020F0704030504030204" pitchFamily="34" charset="0"/>
              </a:rPr>
              <a:t>Reading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D606664-C1CE-4922-ADF6-56758B99B7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0223" y="3846091"/>
            <a:ext cx="4825158" cy="28400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It is really important in Year 6 that we read at home at least 3 times a week to a grown up. This will really help you with all aspects of work through out the year.</a:t>
            </a:r>
          </a:p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You will be given a specific day to bring your reading books back every week. </a:t>
            </a:r>
          </a:p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You do not need to finish the book in a week- Just show us that you are reading.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>
                <a:latin typeface="Arial Rounded MT Bold" panose="020F0704030504030204" pitchFamily="34" charset="0"/>
              </a:rPr>
              <a:t>Spelling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A713679-2FD1-49E0-B3DE-0FF76BE2C9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8712" y="3179763"/>
            <a:ext cx="4825159" cy="120935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Arial Rounded MT Bold" panose="020F0704030504030204" pitchFamily="34" charset="0"/>
              </a:rPr>
              <a:t>Spelling tests will take place on a </a:t>
            </a:r>
            <a:r>
              <a:rPr lang="en-US" dirty="0" smtClean="0">
                <a:latin typeface="Arial Rounded MT Bold" panose="020F0704030504030204" pitchFamily="34" charset="0"/>
              </a:rPr>
              <a:t>Friday. </a:t>
            </a:r>
            <a:r>
              <a:rPr lang="en-US" dirty="0" smtClean="0">
                <a:latin typeface="Arial Rounded MT Bold" panose="020F0704030504030204" pitchFamily="34" charset="0"/>
              </a:rPr>
              <a:t>There will be activities set on Spelling shed to help you to learn these words. </a:t>
            </a:r>
          </a:p>
          <a:p>
            <a:pPr marL="0" indent="0">
              <a:buNone/>
            </a:pPr>
            <a:endParaRPr lang="en-US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860" y="2464129"/>
            <a:ext cx="2195104" cy="12292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79578">
            <a:off x="10248586" y="2187165"/>
            <a:ext cx="1570568" cy="10356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87589" y="4798423"/>
            <a:ext cx="3971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  <a:latin typeface="Arial Rounded MT Bold" panose="020F0704030504030204" pitchFamily="34" charset="0"/>
              </a:rPr>
              <a:t>Times Tables</a:t>
            </a:r>
            <a:endParaRPr lang="en-GB" sz="2400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48354" y="5260088"/>
            <a:ext cx="4545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Remember to practice your times tables as often as you can. TT </a:t>
            </a:r>
            <a:r>
              <a:rPr lang="en-US" dirty="0" err="1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Rockstars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 and </a:t>
            </a:r>
            <a:r>
              <a:rPr lang="en-US" dirty="0" err="1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Maths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 Shed are great ways to keep up with those skills.</a:t>
            </a:r>
            <a:endParaRPr lang="en-GB" dirty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03139">
            <a:off x="9906625" y="4521255"/>
            <a:ext cx="1975205" cy="1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7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 I will be learning about this year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20905718">
            <a:off x="729295" y="2572307"/>
            <a:ext cx="2822077" cy="8625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dirty="0" err="1" smtClean="0">
                <a:latin typeface="Arial Rounded MT Bold" panose="020F0704030504030204" pitchFamily="34" charset="0"/>
              </a:rPr>
              <a:t>Maafa</a:t>
            </a:r>
            <a:endParaRPr lang="en-GB" sz="4000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32679">
            <a:off x="600890" y="3411583"/>
            <a:ext cx="3078888" cy="3078888"/>
          </a:xfrm>
          <a:prstGeom prst="rect">
            <a:avLst/>
          </a:prstGeom>
        </p:spPr>
      </p:pic>
      <p:pic>
        <p:nvPicPr>
          <p:cNvPr id="2050" name="Picture 2" descr="Frozen Kingdo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588" y="3375252"/>
            <a:ext cx="2926080" cy="292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46616" y="2298034"/>
            <a:ext cx="23600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Frozen Kingdoms</a:t>
            </a:r>
            <a:endParaRPr lang="en-GB" sz="3200" dirty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61184">
            <a:off x="8605909" y="3399395"/>
            <a:ext cx="3092106" cy="30921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582762">
            <a:off x="9403102" y="2298034"/>
            <a:ext cx="2499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Britain at War</a:t>
            </a:r>
            <a:endParaRPr lang="en-GB" sz="3200" dirty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51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929572" cy="706964"/>
          </a:xfrm>
        </p:spPr>
        <p:txBody>
          <a:bodyPr/>
          <a:lstStyle/>
          <a:p>
            <a:r>
              <a:rPr lang="en-US" dirty="0" smtClean="0"/>
              <a:t>Topics I will be learning about this year: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8" y="2512311"/>
            <a:ext cx="1355495" cy="13554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3540" y="3955596"/>
            <a:ext cx="1328465" cy="13284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8" y="5477338"/>
            <a:ext cx="1328465" cy="13284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4605" y="4220760"/>
            <a:ext cx="12477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Arial Rounded MT Bold" panose="020F0704030504030204" pitchFamily="34" charset="0"/>
              </a:rPr>
              <a:t>Trail blazers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3104606"/>
            <a:ext cx="1234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Arial Rounded MT Bold" panose="020F0704030504030204" pitchFamily="34" charset="0"/>
              </a:rPr>
              <a:t>Tints, tones</a:t>
            </a:r>
          </a:p>
          <a:p>
            <a:r>
              <a:rPr lang="en-US" sz="1400" dirty="0" smtClean="0">
                <a:latin typeface="Arial Rounded MT Bold" panose="020F0704030504030204" pitchFamily="34" charset="0"/>
              </a:rPr>
              <a:t>And Shades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5163" y="5879960"/>
            <a:ext cx="144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Environmental</a:t>
            </a:r>
          </a:p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art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3757" y="2505327"/>
            <a:ext cx="1247678" cy="124767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9899" y="3827245"/>
            <a:ext cx="1491663" cy="13045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7179" y="5461473"/>
            <a:ext cx="1347072" cy="130760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287379" y="2926195"/>
            <a:ext cx="1375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Food for life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97179" y="4197102"/>
            <a:ext cx="1375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Engineer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74462" y="5706287"/>
            <a:ext cx="1375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Make do and mend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0029" y="2591725"/>
            <a:ext cx="1453114" cy="90563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91819" y="2492916"/>
            <a:ext cx="1461345" cy="10795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1723" y="3867806"/>
            <a:ext cx="1430953" cy="12234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56964" y="5563286"/>
            <a:ext cx="2035628" cy="92408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06743" y="3827245"/>
            <a:ext cx="1580741" cy="112410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306722" y="2863125"/>
            <a:ext cx="1375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Circulatory</a:t>
            </a:r>
          </a:p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system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406743" y="2860374"/>
            <a:ext cx="1375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Evolution and Adaptation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942890" y="4208595"/>
            <a:ext cx="1375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Light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929461" y="4230819"/>
            <a:ext cx="1375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Classification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241484" y="5814008"/>
            <a:ext cx="1375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Rounded MT Bold" panose="020F0704030504030204" pitchFamily="34" charset="0"/>
              </a:rPr>
              <a:t>Electricity</a:t>
            </a:r>
            <a:endParaRPr lang="en-GB" sz="1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74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249</TotalTime>
  <Words>371</Words>
  <Application>Microsoft Office PowerPoint</Application>
  <PresentationFormat>Widescreen</PresentationFormat>
  <Paragraphs>80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Arial Rounded MT Bold</vt:lpstr>
      <vt:lpstr>Calibri</vt:lpstr>
      <vt:lpstr>Century Gothic</vt:lpstr>
      <vt:lpstr>Times New Roman</vt:lpstr>
      <vt:lpstr>Wingdings 3</vt:lpstr>
      <vt:lpstr>Ion Boardroom</vt:lpstr>
      <vt:lpstr>Welcome to your new class</vt:lpstr>
      <vt:lpstr>People who help me </vt:lpstr>
      <vt:lpstr>People who help me in my class </vt:lpstr>
      <vt:lpstr>When I get to school</vt:lpstr>
      <vt:lpstr>Things I need to know</vt:lpstr>
      <vt:lpstr>Things I need to know</vt:lpstr>
      <vt:lpstr>Topics I will be learning about this year</vt:lpstr>
      <vt:lpstr>Topics I will be learning about this year: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Transition Book</dc:title>
  <dc:creator>Cath Boughton</dc:creator>
  <cp:lastModifiedBy>Charlene Parkinson</cp:lastModifiedBy>
  <cp:revision>31</cp:revision>
  <dcterms:created xsi:type="dcterms:W3CDTF">2022-06-13T19:44:24Z</dcterms:created>
  <dcterms:modified xsi:type="dcterms:W3CDTF">2022-06-29T14:55:57Z</dcterms:modified>
</cp:coreProperties>
</file>