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78" r:id="rId10"/>
    <p:sldId id="260" r:id="rId11"/>
    <p:sldId id="270" r:id="rId12"/>
    <p:sldId id="277" r:id="rId13"/>
    <p:sldId id="276" r:id="rId14"/>
    <p:sldId id="275" r:id="rId15"/>
    <p:sldId id="274" r:id="rId16"/>
    <p:sldId id="266" r:id="rId1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238" d="100"/>
          <a:sy n="238" d="100"/>
        </p:scale>
        <p:origin x="4734"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anie Backhouse" userId="9b618e18-7c71-4669-847f-76e7b92bd640" providerId="ADAL" clId="{5B42D2FA-20C8-4FDD-8B72-015FAAE49B34}"/>
    <pc:docChg chg="undo redo custSel addSld delSld modSld">
      <pc:chgData name="Melanie Backhouse" userId="9b618e18-7c71-4669-847f-76e7b92bd640" providerId="ADAL" clId="{5B42D2FA-20C8-4FDD-8B72-015FAAE49B34}" dt="2026-08-27T14:36:49.407" v="7300" actId="113"/>
      <pc:docMkLst>
        <pc:docMk/>
      </pc:docMkLst>
      <pc:sldChg chg="addSp modSp mod">
        <pc:chgData name="Melanie Backhouse" userId="9b618e18-7c71-4669-847f-76e7b92bd640" providerId="ADAL" clId="{5B42D2FA-20C8-4FDD-8B72-015FAAE49B34}" dt="2026-08-21T15:32:12.391" v="63" actId="20577"/>
        <pc:sldMkLst>
          <pc:docMk/>
          <pc:sldMk cId="1545357650" sldId="257"/>
        </pc:sldMkLst>
        <pc:spChg chg="add mod">
          <ac:chgData name="Melanie Backhouse" userId="9b618e18-7c71-4669-847f-76e7b92bd640" providerId="ADAL" clId="{5B42D2FA-20C8-4FDD-8B72-015FAAE49B34}" dt="2026-08-21T15:32:12.391" v="63" actId="20577"/>
          <ac:spMkLst>
            <pc:docMk/>
            <pc:sldMk cId="1545357650" sldId="257"/>
            <ac:spMk id="2" creationId="{F869579F-9C07-4AF3-857D-26122013403D}"/>
          </ac:spMkLst>
        </pc:spChg>
      </pc:sldChg>
      <pc:sldChg chg="modSp add del mod">
        <pc:chgData name="Melanie Backhouse" userId="9b618e18-7c71-4669-847f-76e7b92bd640" providerId="ADAL" clId="{5B42D2FA-20C8-4FDD-8B72-015FAAE49B34}" dt="2026-08-21T19:25:54.331" v="6237" actId="20577"/>
        <pc:sldMkLst>
          <pc:docMk/>
          <pc:sldMk cId="3049483886" sldId="258"/>
        </pc:sldMkLst>
        <pc:spChg chg="mod">
          <ac:chgData name="Melanie Backhouse" userId="9b618e18-7c71-4669-847f-76e7b92bd640" providerId="ADAL" clId="{5B42D2FA-20C8-4FDD-8B72-015FAAE49B34}" dt="2026-08-21T19:25:54.331" v="6237" actId="20577"/>
          <ac:spMkLst>
            <pc:docMk/>
            <pc:sldMk cId="3049483886" sldId="258"/>
            <ac:spMk id="6" creationId="{E75BBE26-0E13-8E2A-5BAF-A450B00A85BD}"/>
          </ac:spMkLst>
        </pc:spChg>
      </pc:sldChg>
      <pc:sldChg chg="modSp mod">
        <pc:chgData name="Melanie Backhouse" userId="9b618e18-7c71-4669-847f-76e7b92bd640" providerId="ADAL" clId="{5B42D2FA-20C8-4FDD-8B72-015FAAE49B34}" dt="2026-08-27T14:26:22.692" v="7100" actId="20577"/>
        <pc:sldMkLst>
          <pc:docMk/>
          <pc:sldMk cId="191243481" sldId="259"/>
        </pc:sldMkLst>
        <pc:spChg chg="mod">
          <ac:chgData name="Melanie Backhouse" userId="9b618e18-7c71-4669-847f-76e7b92bd640" providerId="ADAL" clId="{5B42D2FA-20C8-4FDD-8B72-015FAAE49B34}" dt="2026-08-21T19:21:37.118" v="6022" actId="20577"/>
          <ac:spMkLst>
            <pc:docMk/>
            <pc:sldMk cId="191243481" sldId="259"/>
            <ac:spMk id="4" creationId="{DBBFD564-002E-61DE-9DBD-A3D6F53646DD}"/>
          </ac:spMkLst>
        </pc:spChg>
        <pc:graphicFrameChg chg="modGraphic">
          <ac:chgData name="Melanie Backhouse" userId="9b618e18-7c71-4669-847f-76e7b92bd640" providerId="ADAL" clId="{5B42D2FA-20C8-4FDD-8B72-015FAAE49B34}" dt="2026-08-27T14:26:22.692" v="7100" actId="20577"/>
          <ac:graphicFrameMkLst>
            <pc:docMk/>
            <pc:sldMk cId="191243481" sldId="259"/>
            <ac:graphicFrameMk id="10" creationId="{065D4AC4-7957-AA62-C1A0-FE4F2CF00CA3}"/>
          </ac:graphicFrameMkLst>
        </pc:graphicFrameChg>
      </pc:sldChg>
      <pc:sldChg chg="modSp mod">
        <pc:chgData name="Melanie Backhouse" userId="9b618e18-7c71-4669-847f-76e7b92bd640" providerId="ADAL" clId="{5B42D2FA-20C8-4FDD-8B72-015FAAE49B34}" dt="2026-08-27T14:36:49.407" v="7300" actId="113"/>
        <pc:sldMkLst>
          <pc:docMk/>
          <pc:sldMk cId="3356791903" sldId="260"/>
        </pc:sldMkLst>
        <pc:spChg chg="mod">
          <ac:chgData name="Melanie Backhouse" userId="9b618e18-7c71-4669-847f-76e7b92bd640" providerId="ADAL" clId="{5B42D2FA-20C8-4FDD-8B72-015FAAE49B34}" dt="2026-08-21T15:34:09.686" v="71" actId="20577"/>
          <ac:spMkLst>
            <pc:docMk/>
            <pc:sldMk cId="3356791903" sldId="260"/>
            <ac:spMk id="4" creationId="{5068A47E-05FA-E59E-E6B8-458180D7CF21}"/>
          </ac:spMkLst>
        </pc:spChg>
        <pc:graphicFrameChg chg="mod modGraphic">
          <ac:chgData name="Melanie Backhouse" userId="9b618e18-7c71-4669-847f-76e7b92bd640" providerId="ADAL" clId="{5B42D2FA-20C8-4FDD-8B72-015FAAE49B34}" dt="2026-08-27T14:36:49.407" v="7300" actId="113"/>
          <ac:graphicFrameMkLst>
            <pc:docMk/>
            <pc:sldMk cId="3356791903" sldId="260"/>
            <ac:graphicFrameMk id="5" creationId="{5A182FA8-E1AB-D63D-6ECD-2D907EE595F6}"/>
          </ac:graphicFrameMkLst>
        </pc:graphicFrameChg>
      </pc:sldChg>
      <pc:sldChg chg="modSp del mod">
        <pc:chgData name="Melanie Backhouse" userId="9b618e18-7c71-4669-847f-76e7b92bd640" providerId="ADAL" clId="{5B42D2FA-20C8-4FDD-8B72-015FAAE49B34}" dt="2026-08-21T19:29:53.690" v="6239" actId="2696"/>
        <pc:sldMkLst>
          <pc:docMk/>
          <pc:sldMk cId="3285007833" sldId="261"/>
        </pc:sldMkLst>
        <pc:spChg chg="mod">
          <ac:chgData name="Melanie Backhouse" userId="9b618e18-7c71-4669-847f-76e7b92bd640" providerId="ADAL" clId="{5B42D2FA-20C8-4FDD-8B72-015FAAE49B34}" dt="2026-08-21T19:18:16.525" v="6018" actId="20577"/>
          <ac:spMkLst>
            <pc:docMk/>
            <pc:sldMk cId="3285007833" sldId="261"/>
            <ac:spMk id="4" creationId="{04783345-C545-CED1-568E-A1725BB54AFE}"/>
          </ac:spMkLst>
        </pc:spChg>
      </pc:sldChg>
      <pc:sldChg chg="modSp mod">
        <pc:chgData name="Melanie Backhouse" userId="9b618e18-7c71-4669-847f-76e7b92bd640" providerId="ADAL" clId="{5B42D2FA-20C8-4FDD-8B72-015FAAE49B34}" dt="2026-08-21T19:42:53.083" v="6444" actId="12"/>
        <pc:sldMkLst>
          <pc:docMk/>
          <pc:sldMk cId="2755977508" sldId="262"/>
        </pc:sldMkLst>
        <pc:spChg chg="mod">
          <ac:chgData name="Melanie Backhouse" userId="9b618e18-7c71-4669-847f-76e7b92bd640" providerId="ADAL" clId="{5B42D2FA-20C8-4FDD-8B72-015FAAE49B34}" dt="2026-08-21T19:22:52.356" v="6085" actId="20577"/>
          <ac:spMkLst>
            <pc:docMk/>
            <pc:sldMk cId="2755977508" sldId="262"/>
            <ac:spMk id="4" creationId="{58774285-6350-5F9D-309A-493EA80BAD9B}"/>
          </ac:spMkLst>
        </pc:spChg>
        <pc:graphicFrameChg chg="mod modGraphic">
          <ac:chgData name="Melanie Backhouse" userId="9b618e18-7c71-4669-847f-76e7b92bd640" providerId="ADAL" clId="{5B42D2FA-20C8-4FDD-8B72-015FAAE49B34}" dt="2026-08-21T19:42:53.083" v="6444" actId="12"/>
          <ac:graphicFrameMkLst>
            <pc:docMk/>
            <pc:sldMk cId="2755977508" sldId="262"/>
            <ac:graphicFrameMk id="5" creationId="{BB7A6755-CF87-7230-570A-7309BBAF653F}"/>
          </ac:graphicFrameMkLst>
        </pc:graphicFrameChg>
      </pc:sldChg>
      <pc:sldChg chg="modSp mod">
        <pc:chgData name="Melanie Backhouse" userId="9b618e18-7c71-4669-847f-76e7b92bd640" providerId="ADAL" clId="{5B42D2FA-20C8-4FDD-8B72-015FAAE49B34}" dt="2026-08-21T20:59:17.635" v="6684" actId="20577"/>
        <pc:sldMkLst>
          <pc:docMk/>
          <pc:sldMk cId="2212214201" sldId="264"/>
        </pc:sldMkLst>
        <pc:spChg chg="mod">
          <ac:chgData name="Melanie Backhouse" userId="9b618e18-7c71-4669-847f-76e7b92bd640" providerId="ADAL" clId="{5B42D2FA-20C8-4FDD-8B72-015FAAE49B34}" dt="2026-08-21T19:23:12.770" v="6092" actId="20577"/>
          <ac:spMkLst>
            <pc:docMk/>
            <pc:sldMk cId="2212214201" sldId="264"/>
            <ac:spMk id="4" creationId="{6E532BB3-3E8C-8C2B-D49F-407DAA50D1D2}"/>
          </ac:spMkLst>
        </pc:spChg>
        <pc:graphicFrameChg chg="mod modGraphic">
          <ac:chgData name="Melanie Backhouse" userId="9b618e18-7c71-4669-847f-76e7b92bd640" providerId="ADAL" clId="{5B42D2FA-20C8-4FDD-8B72-015FAAE49B34}" dt="2026-08-21T20:59:17.635" v="6684" actId="20577"/>
          <ac:graphicFrameMkLst>
            <pc:docMk/>
            <pc:sldMk cId="2212214201" sldId="264"/>
            <ac:graphicFrameMk id="5" creationId="{F9BDBC17-CD2E-90F4-A5E7-9D45B87765A4}"/>
          </ac:graphicFrameMkLst>
        </pc:graphicFrameChg>
      </pc:sldChg>
      <pc:sldChg chg="modSp del mod">
        <pc:chgData name="Melanie Backhouse" userId="9b618e18-7c71-4669-847f-76e7b92bd640" providerId="ADAL" clId="{5B42D2FA-20C8-4FDD-8B72-015FAAE49B34}" dt="2026-08-21T19:29:45.214" v="6238" actId="2696"/>
        <pc:sldMkLst>
          <pc:docMk/>
          <pc:sldMk cId="760599453" sldId="265"/>
        </pc:sldMkLst>
        <pc:spChg chg="mod">
          <ac:chgData name="Melanie Backhouse" userId="9b618e18-7c71-4669-847f-76e7b92bd640" providerId="ADAL" clId="{5B42D2FA-20C8-4FDD-8B72-015FAAE49B34}" dt="2026-08-21T19:24:22.583" v="6190" actId="20577"/>
          <ac:spMkLst>
            <pc:docMk/>
            <pc:sldMk cId="760599453" sldId="265"/>
            <ac:spMk id="4" creationId="{60A9C37A-3E57-4DDF-9242-6A80A0981789}"/>
          </ac:spMkLst>
        </pc:spChg>
        <pc:graphicFrameChg chg="modGraphic">
          <ac:chgData name="Melanie Backhouse" userId="9b618e18-7c71-4669-847f-76e7b92bd640" providerId="ADAL" clId="{5B42D2FA-20C8-4FDD-8B72-015FAAE49B34}" dt="2026-08-21T19:24:28.638" v="6191" actId="6549"/>
          <ac:graphicFrameMkLst>
            <pc:docMk/>
            <pc:sldMk cId="760599453" sldId="265"/>
            <ac:graphicFrameMk id="5" creationId="{2BEE4F89-4408-F00A-3DA8-BFCBC572C119}"/>
          </ac:graphicFrameMkLst>
        </pc:graphicFrameChg>
      </pc:sldChg>
      <pc:sldChg chg="modSp mod">
        <pc:chgData name="Melanie Backhouse" userId="9b618e18-7c71-4669-847f-76e7b92bd640" providerId="ADAL" clId="{5B42D2FA-20C8-4FDD-8B72-015FAAE49B34}" dt="2026-08-21T18:12:32.352" v="2912" actId="255"/>
        <pc:sldMkLst>
          <pc:docMk/>
          <pc:sldMk cId="3120658537" sldId="270"/>
        </pc:sldMkLst>
        <pc:spChg chg="mod">
          <ac:chgData name="Melanie Backhouse" userId="9b618e18-7c71-4669-847f-76e7b92bd640" providerId="ADAL" clId="{5B42D2FA-20C8-4FDD-8B72-015FAAE49B34}" dt="2026-08-21T18:11:18.638" v="2895" actId="2711"/>
          <ac:spMkLst>
            <pc:docMk/>
            <pc:sldMk cId="3120658537" sldId="270"/>
            <ac:spMk id="4" creationId="{1CFA53F3-F0F5-4362-4434-1CA64B94EA7D}"/>
          </ac:spMkLst>
        </pc:spChg>
        <pc:graphicFrameChg chg="mod modGraphic">
          <ac:chgData name="Melanie Backhouse" userId="9b618e18-7c71-4669-847f-76e7b92bd640" providerId="ADAL" clId="{5B42D2FA-20C8-4FDD-8B72-015FAAE49B34}" dt="2026-08-21T18:12:32.352" v="2912" actId="255"/>
          <ac:graphicFrameMkLst>
            <pc:docMk/>
            <pc:sldMk cId="3120658537" sldId="270"/>
            <ac:graphicFrameMk id="2" creationId="{F06D8B73-1069-A20D-8F57-8B1AA064904F}"/>
          </ac:graphicFrameMkLst>
        </pc:graphicFrameChg>
      </pc:sldChg>
      <pc:sldChg chg="del">
        <pc:chgData name="Melanie Backhouse" userId="9b618e18-7c71-4669-847f-76e7b92bd640" providerId="ADAL" clId="{5B42D2FA-20C8-4FDD-8B72-015FAAE49B34}" dt="2026-08-21T19:18:03.712" v="6014" actId="2696"/>
        <pc:sldMkLst>
          <pc:docMk/>
          <pc:sldMk cId="2070466118" sldId="273"/>
        </pc:sldMkLst>
      </pc:sldChg>
      <pc:sldChg chg="modSp mod">
        <pc:chgData name="Melanie Backhouse" userId="9b618e18-7c71-4669-847f-76e7b92bd640" providerId="ADAL" clId="{5B42D2FA-20C8-4FDD-8B72-015FAAE49B34}" dt="2026-08-21T19:17:49.259" v="6013" actId="12"/>
        <pc:sldMkLst>
          <pc:docMk/>
          <pc:sldMk cId="1720532140" sldId="274"/>
        </pc:sldMkLst>
        <pc:spChg chg="mod">
          <ac:chgData name="Melanie Backhouse" userId="9b618e18-7c71-4669-847f-76e7b92bd640" providerId="ADAL" clId="{5B42D2FA-20C8-4FDD-8B72-015FAAE49B34}" dt="2026-08-21T18:54:32.572" v="4656" actId="1076"/>
          <ac:spMkLst>
            <pc:docMk/>
            <pc:sldMk cId="1720532140" sldId="274"/>
            <ac:spMk id="4" creationId="{7415927F-87F2-05EB-8DD1-359F1166BACC}"/>
          </ac:spMkLst>
        </pc:spChg>
        <pc:graphicFrameChg chg="mod modGraphic">
          <ac:chgData name="Melanie Backhouse" userId="9b618e18-7c71-4669-847f-76e7b92bd640" providerId="ADAL" clId="{5B42D2FA-20C8-4FDD-8B72-015FAAE49B34}" dt="2026-08-21T19:17:49.259" v="6013" actId="12"/>
          <ac:graphicFrameMkLst>
            <pc:docMk/>
            <pc:sldMk cId="1720532140" sldId="274"/>
            <ac:graphicFrameMk id="2" creationId="{6FC2DE98-3E8B-8664-0AF1-4BC465269E4A}"/>
          </ac:graphicFrameMkLst>
        </pc:graphicFrameChg>
        <pc:picChg chg="mod">
          <ac:chgData name="Melanie Backhouse" userId="9b618e18-7c71-4669-847f-76e7b92bd640" providerId="ADAL" clId="{5B42D2FA-20C8-4FDD-8B72-015FAAE49B34}" dt="2026-08-21T18:54:28.955" v="4655" actId="1076"/>
          <ac:picMkLst>
            <pc:docMk/>
            <pc:sldMk cId="1720532140" sldId="274"/>
            <ac:picMk id="3" creationId="{66EA4D50-E9BD-B19E-DF26-D7A38A9C06EF}"/>
          </ac:picMkLst>
        </pc:picChg>
      </pc:sldChg>
      <pc:sldChg chg="modSp mod">
        <pc:chgData name="Melanie Backhouse" userId="9b618e18-7c71-4669-847f-76e7b92bd640" providerId="ADAL" clId="{5B42D2FA-20C8-4FDD-8B72-015FAAE49B34}" dt="2026-08-21T19:14:59.063" v="5985" actId="113"/>
        <pc:sldMkLst>
          <pc:docMk/>
          <pc:sldMk cId="2536211415" sldId="275"/>
        </pc:sldMkLst>
        <pc:spChg chg="mod">
          <ac:chgData name="Melanie Backhouse" userId="9b618e18-7c71-4669-847f-76e7b92bd640" providerId="ADAL" clId="{5B42D2FA-20C8-4FDD-8B72-015FAAE49B34}" dt="2026-08-21T18:37:33.547" v="3808" actId="1076"/>
          <ac:spMkLst>
            <pc:docMk/>
            <pc:sldMk cId="2536211415" sldId="275"/>
            <ac:spMk id="4" creationId="{3503C286-6601-B5F6-57C4-A0836621D28E}"/>
          </ac:spMkLst>
        </pc:spChg>
        <pc:graphicFrameChg chg="mod modGraphic">
          <ac:chgData name="Melanie Backhouse" userId="9b618e18-7c71-4669-847f-76e7b92bd640" providerId="ADAL" clId="{5B42D2FA-20C8-4FDD-8B72-015FAAE49B34}" dt="2026-08-21T19:14:59.063" v="5985" actId="113"/>
          <ac:graphicFrameMkLst>
            <pc:docMk/>
            <pc:sldMk cId="2536211415" sldId="275"/>
            <ac:graphicFrameMk id="2" creationId="{EB5C837B-7071-41C7-EAE1-2ED2A10D5D17}"/>
          </ac:graphicFrameMkLst>
        </pc:graphicFrameChg>
      </pc:sldChg>
      <pc:sldChg chg="modSp mod">
        <pc:chgData name="Melanie Backhouse" userId="9b618e18-7c71-4669-847f-76e7b92bd640" providerId="ADAL" clId="{5B42D2FA-20C8-4FDD-8B72-015FAAE49B34}" dt="2026-08-21T19:14:33.374" v="5981" actId="113"/>
        <pc:sldMkLst>
          <pc:docMk/>
          <pc:sldMk cId="2883864405" sldId="276"/>
        </pc:sldMkLst>
        <pc:spChg chg="mod">
          <ac:chgData name="Melanie Backhouse" userId="9b618e18-7c71-4669-847f-76e7b92bd640" providerId="ADAL" clId="{5B42D2FA-20C8-4FDD-8B72-015FAAE49B34}" dt="2026-08-21T18:15:14.679" v="2955" actId="1076"/>
          <ac:spMkLst>
            <pc:docMk/>
            <pc:sldMk cId="2883864405" sldId="276"/>
            <ac:spMk id="4" creationId="{D9EC24E5-DBE8-47EA-B1DE-D1192E89143D}"/>
          </ac:spMkLst>
        </pc:spChg>
        <pc:graphicFrameChg chg="mod modGraphic">
          <ac:chgData name="Melanie Backhouse" userId="9b618e18-7c71-4669-847f-76e7b92bd640" providerId="ADAL" clId="{5B42D2FA-20C8-4FDD-8B72-015FAAE49B34}" dt="2026-08-21T19:14:33.374" v="5981" actId="113"/>
          <ac:graphicFrameMkLst>
            <pc:docMk/>
            <pc:sldMk cId="2883864405" sldId="276"/>
            <ac:graphicFrameMk id="2" creationId="{0C43063D-4996-8F50-39D2-9B3391C83F21}"/>
          </ac:graphicFrameMkLst>
        </pc:graphicFrameChg>
      </pc:sldChg>
      <pc:sldChg chg="modSp mod">
        <pc:chgData name="Melanie Backhouse" userId="9b618e18-7c71-4669-847f-76e7b92bd640" providerId="ADAL" clId="{5B42D2FA-20C8-4FDD-8B72-015FAAE49B34}" dt="2026-08-21T19:14:03.936" v="5978" actId="113"/>
        <pc:sldMkLst>
          <pc:docMk/>
          <pc:sldMk cId="2920400790" sldId="277"/>
        </pc:sldMkLst>
        <pc:spChg chg="mod">
          <ac:chgData name="Melanie Backhouse" userId="9b618e18-7c71-4669-847f-76e7b92bd640" providerId="ADAL" clId="{5B42D2FA-20C8-4FDD-8B72-015FAAE49B34}" dt="2026-08-21T18:11:27.373" v="2896" actId="2711"/>
          <ac:spMkLst>
            <pc:docMk/>
            <pc:sldMk cId="2920400790" sldId="277"/>
            <ac:spMk id="4" creationId="{08956E3B-44E3-C739-9807-F5B3AC764123}"/>
          </ac:spMkLst>
        </pc:spChg>
        <pc:graphicFrameChg chg="mod modGraphic">
          <ac:chgData name="Melanie Backhouse" userId="9b618e18-7c71-4669-847f-76e7b92bd640" providerId="ADAL" clId="{5B42D2FA-20C8-4FDD-8B72-015FAAE49B34}" dt="2026-08-21T19:14:03.936" v="5978" actId="113"/>
          <ac:graphicFrameMkLst>
            <pc:docMk/>
            <pc:sldMk cId="2920400790" sldId="277"/>
            <ac:graphicFrameMk id="2" creationId="{3E931EEE-F173-2C9E-A785-A1E6D92FD218}"/>
          </ac:graphicFrameMkLst>
        </pc:graphicFrameChg>
      </pc:sldChg>
      <pc:sldChg chg="addSp modSp add mod">
        <pc:chgData name="Melanie Backhouse" userId="9b618e18-7c71-4669-847f-76e7b92bd640" providerId="ADAL" clId="{5B42D2FA-20C8-4FDD-8B72-015FAAE49B34}" dt="2026-08-21T21:08:46.910" v="6758" actId="1076"/>
        <pc:sldMkLst>
          <pc:docMk/>
          <pc:sldMk cId="2239478892" sldId="278"/>
        </pc:sldMkLst>
        <pc:graphicFrameChg chg="mod modGraphic">
          <ac:chgData name="Melanie Backhouse" userId="9b618e18-7c71-4669-847f-76e7b92bd640" providerId="ADAL" clId="{5B42D2FA-20C8-4FDD-8B72-015FAAE49B34}" dt="2026-08-21T21:07:33.067" v="6746" actId="14100"/>
          <ac:graphicFrameMkLst>
            <pc:docMk/>
            <pc:sldMk cId="2239478892" sldId="278"/>
            <ac:graphicFrameMk id="5" creationId="{F9BDBC17-CD2E-90F4-A5E7-9D45B87765A4}"/>
          </ac:graphicFrameMkLst>
        </pc:graphicFrameChg>
        <pc:picChg chg="add mod">
          <ac:chgData name="Melanie Backhouse" userId="9b618e18-7c71-4669-847f-76e7b92bd640" providerId="ADAL" clId="{5B42D2FA-20C8-4FDD-8B72-015FAAE49B34}" dt="2026-08-21T21:06:55.156" v="6742" actId="1076"/>
          <ac:picMkLst>
            <pc:docMk/>
            <pc:sldMk cId="2239478892" sldId="278"/>
            <ac:picMk id="3" creationId="{251D9A3A-4947-4B4C-B66F-F5DC65AE0AC9}"/>
          </ac:picMkLst>
        </pc:picChg>
        <pc:picChg chg="add mod">
          <ac:chgData name="Melanie Backhouse" userId="9b618e18-7c71-4669-847f-76e7b92bd640" providerId="ADAL" clId="{5B42D2FA-20C8-4FDD-8B72-015FAAE49B34}" dt="2026-08-21T21:08:46.910" v="6758" actId="1076"/>
          <ac:picMkLst>
            <pc:docMk/>
            <pc:sldMk cId="2239478892" sldId="278"/>
            <ac:picMk id="8" creationId="{0F10457D-8662-4C98-AEA0-A21273C33A5B}"/>
          </ac:picMkLst>
        </pc:picChg>
        <pc:picChg chg="add mod">
          <ac:chgData name="Melanie Backhouse" userId="9b618e18-7c71-4669-847f-76e7b92bd640" providerId="ADAL" clId="{5B42D2FA-20C8-4FDD-8B72-015FAAE49B34}" dt="2026-08-21T21:08:26.510" v="6755" actId="1076"/>
          <ac:picMkLst>
            <pc:docMk/>
            <pc:sldMk cId="2239478892" sldId="278"/>
            <ac:picMk id="10" creationId="{7D642488-2F55-48ED-9CBB-53690DCF3B6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8/27/2026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2" name="TextBox 1">
            <a:extLst>
              <a:ext uri="{FF2B5EF4-FFF2-40B4-BE49-F238E27FC236}">
                <a16:creationId xmlns:a16="http://schemas.microsoft.com/office/drawing/2014/main" id="{F869579F-9C07-4AF3-857D-26122013403D}"/>
              </a:ext>
            </a:extLst>
          </p:cNvPr>
          <p:cNvSpPr txBox="1"/>
          <p:nvPr/>
        </p:nvSpPr>
        <p:spPr>
          <a:xfrm flipH="1">
            <a:off x="4166365" y="1359566"/>
            <a:ext cx="1949114" cy="954107"/>
          </a:xfrm>
          <a:prstGeom prst="rect">
            <a:avLst/>
          </a:prstGeom>
          <a:solidFill>
            <a:schemeClr val="bg1"/>
          </a:solidFill>
        </p:spPr>
        <p:txBody>
          <a:bodyPr wrap="square" rtlCol="0">
            <a:spAutoFit/>
          </a:bodyPr>
          <a:lstStyle/>
          <a:p>
            <a:pPr algn="ctr"/>
            <a:r>
              <a:rPr lang="en-US" sz="1400" b="1" dirty="0"/>
              <a:t>Whittaker Moss Primary School </a:t>
            </a:r>
          </a:p>
          <a:p>
            <a:pPr algn="ctr"/>
            <a:r>
              <a:rPr lang="en-US" sz="1400" b="1" dirty="0"/>
              <a:t>2026/2027</a:t>
            </a:r>
          </a:p>
          <a:p>
            <a:pPr algn="ctr"/>
            <a:endParaRPr lang="en-GB" sz="1400" b="1" dirty="0"/>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a:t>
            </a:r>
            <a:r>
              <a:rPr lang="en-GB" sz="850" dirty="0">
                <a:latin typeface="Calibri" panose="020F0502020204030204" pitchFamily="34" charset="0"/>
                <a:ea typeface="Calibri" panose="020F0502020204030204" pitchFamily="34" charset="0"/>
                <a:cs typeface="Calibri" panose="020F0502020204030204" pitchFamily="34" charset="0"/>
              </a:rPr>
              <a:t>the transition</a:t>
            </a:r>
            <a:r>
              <a:rPr lang="en-GB" sz="850" dirty="0">
                <a:effectLst/>
                <a:latin typeface="Calibri" panose="020F0502020204030204" pitchFamily="34" charset="0"/>
                <a:ea typeface="Calibri" panose="020F0502020204030204" pitchFamily="34" charset="0"/>
                <a:cs typeface="Calibri" panose="020F0502020204030204" pitchFamily="34" charset="0"/>
              </a:rPr>
              <a:t> PE and sport premium funding in the Autumn term of 2026/27.</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700579547"/>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solidFill>
                            <a:schemeClr val="tx1"/>
                          </a:solidFill>
                          <a:latin typeface="+mn-lt"/>
                          <a:cs typeface="Calibri" panose="020F0502020204030204" pitchFamily="34" charset="0"/>
                        </a:rPr>
                        <a:t>92%</a:t>
                      </a:r>
                    </a:p>
                    <a:p>
                      <a:r>
                        <a:rPr lang="en-US" sz="500" dirty="0">
                          <a:solidFill>
                            <a:schemeClr val="tx1"/>
                          </a:solidFill>
                          <a:latin typeface="+mn-lt"/>
                          <a:cs typeface="Calibri" panose="020F0502020204030204" pitchFamily="34" charset="0"/>
                        </a:rPr>
                        <a:t>56 pupils achieved the required standard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dirty="0">
                          <a:latin typeface="+mn-lt"/>
                          <a:cs typeface="Calibri" panose="020F0502020204030204" pitchFamily="34" charset="0"/>
                        </a:rPr>
                        <a:t>5 Pupils will require further catch up sessions in the coming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solidFill>
                            <a:schemeClr val="tx1"/>
                          </a:solidFill>
                          <a:latin typeface="+mn-lt"/>
                          <a:cs typeface="Calibri" panose="020F0502020204030204" pitchFamily="34" charset="0"/>
                        </a:rPr>
                        <a:t>85%</a:t>
                      </a:r>
                    </a:p>
                    <a:p>
                      <a:r>
                        <a:rPr lang="en-US" sz="500" dirty="0">
                          <a:solidFill>
                            <a:schemeClr val="tx1"/>
                          </a:solidFill>
                          <a:latin typeface="+mn-lt"/>
                          <a:cs typeface="Calibri" panose="020F0502020204030204" pitchFamily="34" charset="0"/>
                        </a:rPr>
                        <a:t>51 pupils achieved the required standard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dirty="0">
                          <a:latin typeface="+mn-lt"/>
                          <a:cs typeface="Calibri" panose="020F0502020204030204" pitchFamily="34" charset="0"/>
                        </a:rPr>
                        <a:t>10 pupils will require further catch up sessions in the coming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1100" dirty="0">
                          <a:solidFill>
                            <a:schemeClr val="tx1"/>
                          </a:solidFill>
                          <a:latin typeface="+mn-lt"/>
                          <a:cs typeface="Calibri" panose="020F0502020204030204" pitchFamily="34" charset="0"/>
                        </a:rPr>
                        <a:t>89%</a:t>
                      </a:r>
                    </a:p>
                    <a:p>
                      <a:r>
                        <a:rPr lang="en-US" sz="500" dirty="0">
                          <a:solidFill>
                            <a:schemeClr val="tx1"/>
                          </a:solidFill>
                          <a:latin typeface="+mn-lt"/>
                          <a:cs typeface="Calibri" panose="020F0502020204030204" pitchFamily="34" charset="0"/>
                        </a:rPr>
                        <a:t>54 pupils achieved the required standard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dirty="0">
                          <a:latin typeface="+mn-lt"/>
                          <a:cs typeface="Calibri" panose="020F0502020204030204" pitchFamily="34" charset="0"/>
                        </a:rPr>
                        <a:t>7 pupils will require catch up sessions in the coming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622300578"/>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201">
                  <a:extLst>
                    <a:ext uri="{9D8B030D-6E8A-4147-A177-3AD203B41FA5}">
                      <a16:colId xmlns:a16="http://schemas.microsoft.com/office/drawing/2014/main" val="1397519339"/>
                    </a:ext>
                  </a:extLst>
                </a:gridCol>
                <a:gridCol w="2011070">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well/Next Steps?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j-lt"/>
                          <a:cs typeface="Calibri" panose="020F0502020204030204" pitchFamily="34" charset="0"/>
                        </a:rPr>
                        <a:t>Subject leader has accessed all available training via REAL Trust and RUSC school games partnership.  </a:t>
                      </a:r>
                    </a:p>
                    <a:p>
                      <a:pPr marL="171450" indent="-171450">
                        <a:buFont typeface="Arial" panose="020B0604020202020204" pitchFamily="34" charset="0"/>
                        <a:buChar char="•"/>
                      </a:pPr>
                      <a:r>
                        <a:rPr lang="en-US" sz="500" dirty="0">
                          <a:latin typeface="+mj-lt"/>
                          <a:cs typeface="Calibri" panose="020F0502020204030204" pitchFamily="34" charset="0"/>
                        </a:rPr>
                        <a:t>Network meetings, AGM, Rochdale Sports Partnership and RUSC sports partnership meetings attended. School PE lead works collaboratively with other partnership schools to plan and host activities, including additional opportunities outside of tournaments. </a:t>
                      </a:r>
                    </a:p>
                    <a:p>
                      <a:pPr marL="171450" indent="-171450">
                        <a:buFont typeface="Arial" panose="020B0604020202020204" pitchFamily="34" charset="0"/>
                        <a:buChar char="•"/>
                      </a:pPr>
                      <a:r>
                        <a:rPr lang="en-US" sz="500" dirty="0">
                          <a:latin typeface="+mj-lt"/>
                          <a:cs typeface="Calibri" panose="020F0502020204030204" pitchFamily="34" charset="0"/>
                        </a:rPr>
                        <a:t>A wider number of staff are fully trained in Pediatric First Aid to ensure more flexibility in staffing of events and to open opportunities for more staff to attend and support.  </a:t>
                      </a:r>
                    </a:p>
                    <a:p>
                      <a:pPr marL="171450" indent="-171450">
                        <a:buFont typeface="Arial" panose="020B0604020202020204" pitchFamily="34" charset="0"/>
                        <a:buChar char="•"/>
                      </a:pPr>
                      <a:r>
                        <a:rPr lang="en-US" sz="500" dirty="0">
                          <a:latin typeface="+mj-lt"/>
                          <a:cs typeface="Calibri" panose="020F0502020204030204" pitchFamily="34" charset="0"/>
                        </a:rPr>
                        <a:t>There is a wider number of staff, including support staff, who are willing to </a:t>
                      </a:r>
                      <a:r>
                        <a:rPr lang="en-US" sz="500" dirty="0" err="1">
                          <a:latin typeface="+mj-lt"/>
                          <a:cs typeface="Calibri" panose="020F0502020204030204" pitchFamily="34" charset="0"/>
                        </a:rPr>
                        <a:t>organise</a:t>
                      </a:r>
                      <a:r>
                        <a:rPr lang="en-US" sz="500" dirty="0">
                          <a:latin typeface="+mj-lt"/>
                          <a:cs typeface="Calibri" panose="020F0502020204030204" pitchFamily="34" charset="0"/>
                        </a:rPr>
                        <a:t>, attend and participate in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j-lt"/>
                          <a:cs typeface="Calibri" panose="020F0502020204030204" pitchFamily="34" charset="0"/>
                        </a:rPr>
                        <a:t>Continue to provide update and additional training throughout the academic year utilizing REAL Trust, Rochdale Games Partnership and RUSC Games Partnership.</a:t>
                      </a:r>
                    </a:p>
                    <a:p>
                      <a:pPr marL="171450" indent="-171450">
                        <a:buFont typeface="Arial" panose="020B0604020202020204" pitchFamily="34" charset="0"/>
                        <a:buChar char="•"/>
                      </a:pPr>
                      <a:r>
                        <a:rPr lang="en-US" sz="500" dirty="0">
                          <a:latin typeface="+mj-lt"/>
                          <a:cs typeface="Calibri" panose="020F0502020204030204" pitchFamily="34" charset="0"/>
                        </a:rPr>
                        <a:t>Continue the roll out of First Aid training for all staff and provide update training for those who have already completed the core elements.  </a:t>
                      </a:r>
                    </a:p>
                    <a:p>
                      <a:pPr marL="171450" indent="-171450">
                        <a:buFont typeface="Arial" panose="020B0604020202020204" pitchFamily="34" charset="0"/>
                        <a:buChar char="•"/>
                      </a:pPr>
                      <a:r>
                        <a:rPr lang="en-US" sz="500" dirty="0">
                          <a:latin typeface="+mj-lt"/>
                          <a:cs typeface="Calibri" panose="020F0502020204030204" pitchFamily="34" charset="0"/>
                        </a:rPr>
                        <a:t>Continued enrollment in the RUSC Games Partnership with Rochdale Games Partnership events being paid for on an event-by-event basis.</a:t>
                      </a:r>
                    </a:p>
                    <a:p>
                      <a:endParaRPr lang="en-US" sz="500" dirty="0">
                        <a:latin typeface="+mj-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j-lt"/>
                          <a:cs typeface="Calibri" panose="020F0502020204030204" pitchFamily="34" charset="0"/>
                        </a:rPr>
                        <a:t>Pupils have access to a range of high-quality sports, PE and physical engagement resources during the school day. </a:t>
                      </a:r>
                    </a:p>
                    <a:p>
                      <a:pPr marL="171450" indent="-171450">
                        <a:buFont typeface="Arial" panose="020B0604020202020204" pitchFamily="34" charset="0"/>
                        <a:buChar char="•"/>
                      </a:pPr>
                      <a:r>
                        <a:rPr lang="en-US" sz="500" dirty="0">
                          <a:latin typeface="+mj-lt"/>
                          <a:cs typeface="Calibri" panose="020F0502020204030204" pitchFamily="34" charset="0"/>
                        </a:rPr>
                        <a:t>Equipment provided and maintained throughout the academic year for use at Playtimes and breaktimes.  This includes equipment specific for EYFS.  </a:t>
                      </a:r>
                    </a:p>
                    <a:p>
                      <a:pPr marL="171450" indent="-171450">
                        <a:buFont typeface="Arial" panose="020B0604020202020204" pitchFamily="34" charset="0"/>
                        <a:buChar char="•"/>
                      </a:pPr>
                      <a:r>
                        <a:rPr lang="en-US" sz="500" dirty="0">
                          <a:latin typeface="+mj-lt"/>
                          <a:cs typeface="Calibri" panose="020F0502020204030204" pitchFamily="34" charset="0"/>
                        </a:rPr>
                        <a:t>Well-Being Ambassadors were in place to oversee the use of equipment and support other pupils in engaging with activities. </a:t>
                      </a:r>
                    </a:p>
                    <a:p>
                      <a:pPr marL="171450" indent="-171450">
                        <a:buFont typeface="Arial" panose="020B0604020202020204" pitchFamily="34" charset="0"/>
                        <a:buChar char="•"/>
                      </a:pPr>
                      <a:r>
                        <a:rPr lang="en-US" sz="500" dirty="0">
                          <a:latin typeface="+mj-lt"/>
                          <a:cs typeface="Calibri" panose="020F0502020204030204" pitchFamily="34" charset="0"/>
                        </a:rPr>
                        <a:t>There has been a noticeable increase in pupils accessing equipment and activities at break and lunchtimes with opportunity to practice and utilize skills learned during PE lessons.</a:t>
                      </a:r>
                    </a:p>
                    <a:p>
                      <a:pPr marL="171450" indent="-171450">
                        <a:buFont typeface="Arial" panose="020B0604020202020204" pitchFamily="34" charset="0"/>
                        <a:buChar char="•"/>
                      </a:pPr>
                      <a:r>
                        <a:rPr lang="en-US" sz="500" dirty="0">
                          <a:latin typeface="+mj-lt"/>
                          <a:cs typeface="Calibri" panose="020F0502020204030204" pitchFamily="34" charset="0"/>
                        </a:rPr>
                        <a:t>All classes in all year groups (including EYFS) have access to well stocked activity boxes/trolleys at both playtime and lunchtimes.  There is raised engagement in equipment use and a growing confidence in children to try activities not familiar to them.</a:t>
                      </a:r>
                    </a:p>
                    <a:p>
                      <a:endParaRPr lang="en-US" sz="500" dirty="0">
                        <a:latin typeface="+mj-lt"/>
                        <a:cs typeface="Calibri" panose="020F0502020204030204" pitchFamily="34" charset="0"/>
                      </a:endParaRPr>
                    </a:p>
                    <a:p>
                      <a:endParaRPr lang="en-US" sz="500" dirty="0">
                        <a:latin typeface="+mj-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j-lt"/>
                          <a:cs typeface="Calibri" panose="020F0502020204030204" pitchFamily="34" charset="0"/>
                        </a:rPr>
                        <a:t>Ambassadors are appointed annually so will need re-visiting in the upcoming year with a view to phased replacement and handover of duties so the procedures and impact isn’t lost.</a:t>
                      </a:r>
                    </a:p>
                    <a:p>
                      <a:pPr marL="171450" indent="-171450">
                        <a:buFont typeface="Arial" panose="020B0604020202020204" pitchFamily="34" charset="0"/>
                        <a:buChar char="•"/>
                      </a:pPr>
                      <a:r>
                        <a:rPr lang="en-US" sz="500" dirty="0">
                          <a:latin typeface="+mj-lt"/>
                          <a:cs typeface="Calibri" panose="020F0502020204030204" pitchFamily="34" charset="0"/>
                        </a:rPr>
                        <a:t>There is further training to complete with staff supervising break and lunchtimes to ensure staff confidence in playground games delivery and a wider range of activities provided which better reflect the interests of the children and that the most is made of the potential of the equipment provided.</a:t>
                      </a:r>
                    </a:p>
                    <a:p>
                      <a:endParaRPr lang="en-US" sz="500" dirty="0">
                        <a:latin typeface="+mj-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54815056"/>
              </p:ext>
            </p:extLst>
          </p:nvPr>
        </p:nvGraphicFramePr>
        <p:xfrm>
          <a:off x="268705" y="633397"/>
          <a:ext cx="5566222" cy="3459480"/>
        </p:xfrm>
        <a:graphic>
          <a:graphicData uri="http://schemas.openxmlformats.org/drawingml/2006/table">
            <a:tbl>
              <a:tblPr firstRow="1" bandRow="1">
                <a:tableStyleId>{5C22544A-7EE6-4342-B048-85BDC9FD1C3A}</a:tableStyleId>
              </a:tblPr>
              <a:tblGrid>
                <a:gridCol w="1748081">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well/Next Steps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Gold Standard award has been assessed and awarded for the upcoming year. This is a reflection of standards being maintained and continues to hold sports and PE in high profile with all of the school community.</a:t>
                      </a:r>
                    </a:p>
                    <a:p>
                      <a:pPr marL="171450" indent="-171450">
                        <a:buFont typeface="Arial" panose="020B0604020202020204" pitchFamily="34" charset="0"/>
                        <a:buChar char="•"/>
                      </a:pPr>
                      <a:r>
                        <a:rPr lang="en-US" sz="500" dirty="0">
                          <a:latin typeface="+mn-lt"/>
                          <a:cs typeface="Calibri" panose="020F0502020204030204" pitchFamily="34" charset="0"/>
                        </a:rPr>
                        <a:t>School website and social media accounts have been kept up to date throughout the year with all events reported on.  Interactions with posts have significantly increased and commented upon.  There has also been increased parental attendance at out of school sporting activities.</a:t>
                      </a:r>
                    </a:p>
                    <a:p>
                      <a:pPr marL="171450" indent="-171450">
                        <a:buFont typeface="Arial" panose="020B0604020202020204" pitchFamily="34" charset="0"/>
                        <a:buChar char="•"/>
                      </a:pPr>
                      <a:r>
                        <a:rPr lang="en-US" sz="500" dirty="0">
                          <a:latin typeface="+mn-lt"/>
                          <a:cs typeface="Calibri" panose="020F0502020204030204" pitchFamily="34" charset="0"/>
                        </a:rPr>
                        <a:t>Lesson observations, pupil feedback and staff voice evidence well structured lessons with clear progression pathways which enable pupils to make progress from clear starting points.  </a:t>
                      </a:r>
                    </a:p>
                    <a:p>
                      <a:pPr marL="171450" indent="-171450">
                        <a:buFont typeface="Arial" panose="020B0604020202020204" pitchFamily="34" charset="0"/>
                        <a:buChar char="•"/>
                      </a:pPr>
                      <a:r>
                        <a:rPr lang="en-US" sz="500" dirty="0">
                          <a:latin typeface="+mn-lt"/>
                          <a:cs typeface="Calibri" panose="020F0502020204030204" pitchFamily="34" charset="0"/>
                        </a:rPr>
                        <a:t>Children are able to clearly articulate their learning and show a good understanding of skills, concepts and subject vocabulary.  They are clear about the importance of physical exercise and the wider benefits of team sports and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Maintain standards across the year to ensure that the award remains current. This will require ongoing monitoring and oversight by the school PE lead.</a:t>
                      </a:r>
                    </a:p>
                    <a:p>
                      <a:pPr marL="171450" indent="-171450">
                        <a:buFont typeface="Arial" panose="020B0604020202020204" pitchFamily="34" charset="0"/>
                        <a:buChar char="•"/>
                      </a:pPr>
                      <a:r>
                        <a:rPr lang="en-US" sz="500" dirty="0">
                          <a:latin typeface="+mn-lt"/>
                          <a:cs typeface="Calibri" panose="020F0502020204030204" pitchFamily="34" charset="0"/>
                        </a:rPr>
                        <a:t>Ensure that curriculum PE lessons are given the same profile as out of school activities and tournaments.</a:t>
                      </a:r>
                    </a:p>
                    <a:p>
                      <a:pPr marL="171450" indent="-171450">
                        <a:buFont typeface="Arial" panose="020B0604020202020204" pitchFamily="34" charset="0"/>
                        <a:buChar char="•"/>
                      </a:pPr>
                      <a:r>
                        <a:rPr lang="en-US" sz="500" dirty="0">
                          <a:latin typeface="+mn-lt"/>
                          <a:cs typeface="Calibri" panose="020F0502020204030204" pitchFamily="34" charset="0"/>
                        </a:rPr>
                        <a:t>Continue to monitor PE lesson provision going forward through the use of lesson observation, pupil voice and staff feedback.  Evidence towards the PE Gold Mark is also valuable in assessing impact and continual provision.</a:t>
                      </a:r>
                    </a:p>
                    <a:p>
                      <a:pPr marL="171450" indent="-171450">
                        <a:buFont typeface="Arial" panose="020B0604020202020204" pitchFamily="34" charset="0"/>
                        <a:buChar char="•"/>
                      </a:pPr>
                      <a:r>
                        <a:rPr lang="en-US" sz="500" dirty="0">
                          <a:latin typeface="+mn-lt"/>
                          <a:cs typeface="Calibri" panose="020F0502020204030204" pitchFamily="34" charset="0"/>
                        </a:rPr>
                        <a:t>There has not been the opportunity to set up a dedicated display board for sporting achievements so this action still need implementing.  This is likely to work better in a ‘sporting news board’ format due to the high number of tournaments and inter-school activities taking place.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5213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b="1" dirty="0">
                          <a:solidFill>
                            <a:srgbClr val="FF0000"/>
                          </a:solidFill>
                          <a:latin typeface="+mj-lt"/>
                          <a:cs typeface="Calibri" panose="020F0502020204030204" pitchFamily="34" charset="0"/>
                        </a:rPr>
                        <a:t>*Boy/Girl  provision is not a focus area for Whittaker Moss as our provision is already strong.  Our specific focus is pupils with SEND and vulnerable pupils</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The range of enhancement and extra-curricular clubs and activities is very strong.  Clubs are offered through both school staff and outside agencies and take place across each day (before school, lunchtime and after school) to enable as many pupils as possible to attend.  </a:t>
                      </a:r>
                    </a:p>
                    <a:p>
                      <a:pPr marL="171450" indent="-171450">
                        <a:buFont typeface="Arial" panose="020B0604020202020204" pitchFamily="34" charset="0"/>
                        <a:buChar char="•"/>
                      </a:pPr>
                      <a:r>
                        <a:rPr lang="en-US" sz="500" dirty="0">
                          <a:latin typeface="+mn-lt"/>
                          <a:cs typeface="Calibri" panose="020F0502020204030204" pitchFamily="34" charset="0"/>
                        </a:rPr>
                        <a:t>Uptake for clubs is strong and provision is adapted to the interests of the children and pupil voice feedback.  </a:t>
                      </a:r>
                    </a:p>
                    <a:p>
                      <a:pPr marL="171450" indent="-171450">
                        <a:buFont typeface="Arial" panose="020B0604020202020204" pitchFamily="34" charset="0"/>
                        <a:buChar char="•"/>
                      </a:pPr>
                      <a:r>
                        <a:rPr lang="en-US" sz="500" dirty="0">
                          <a:latin typeface="+mn-lt"/>
                          <a:cs typeface="Calibri" panose="020F0502020204030204" pitchFamily="34" charset="0"/>
                        </a:rPr>
                        <a:t>Priority is given to pupils with SEND, disadvantaged pupils and Pupil Premium pupils.  There are events specifically for pupils with SEND.</a:t>
                      </a:r>
                    </a:p>
                    <a:p>
                      <a:pPr marL="171450" indent="-171450">
                        <a:buFont typeface="Arial" panose="020B0604020202020204" pitchFamily="34" charset="0"/>
                        <a:buChar char="•"/>
                      </a:pPr>
                      <a:r>
                        <a:rPr lang="en-US" sz="500" b="1" dirty="0">
                          <a:latin typeface="+mn-lt"/>
                          <a:cs typeface="Calibri" panose="020F0502020204030204" pitchFamily="34" charset="0"/>
                        </a:rPr>
                        <a:t>Autumn:</a:t>
                      </a:r>
                      <a:r>
                        <a:rPr lang="en-US" sz="500" dirty="0">
                          <a:latin typeface="+mn-lt"/>
                          <a:cs typeface="Calibri" panose="020F0502020204030204" pitchFamily="34" charset="0"/>
                        </a:rPr>
                        <a:t>  19 clubs, 431 places allocated, (including 21 SEND, 20 PP, 15 disadvantaged) </a:t>
                      </a:r>
                      <a:r>
                        <a:rPr lang="en-US" sz="500" dirty="0">
                          <a:solidFill>
                            <a:srgbClr val="0070C0"/>
                          </a:solidFill>
                          <a:latin typeface="+mn-lt"/>
                          <a:cs typeface="Calibri" panose="020F0502020204030204" pitchFamily="34" charset="0"/>
                        </a:rPr>
                        <a:t>11 Competitions </a:t>
                      </a:r>
                    </a:p>
                    <a:p>
                      <a:pPr marL="171450" indent="-171450">
                        <a:buFont typeface="Arial" panose="020B0604020202020204" pitchFamily="34" charset="0"/>
                        <a:buChar char="•"/>
                      </a:pPr>
                      <a:r>
                        <a:rPr lang="en-US" sz="500" b="1" dirty="0">
                          <a:latin typeface="+mn-lt"/>
                          <a:cs typeface="Calibri" panose="020F0502020204030204" pitchFamily="34" charset="0"/>
                        </a:rPr>
                        <a:t>Spring: </a:t>
                      </a:r>
                      <a:r>
                        <a:rPr lang="en-US" sz="500" dirty="0">
                          <a:latin typeface="+mn-lt"/>
                          <a:cs typeface="Calibri" panose="020F0502020204030204" pitchFamily="34" charset="0"/>
                        </a:rPr>
                        <a:t>21 clubs, 420 places allocated (including 35 SEND, 24 PP, 22 disadvantaged) </a:t>
                      </a:r>
                      <a:r>
                        <a:rPr lang="en-US" sz="500" dirty="0">
                          <a:solidFill>
                            <a:srgbClr val="0070C0"/>
                          </a:solidFill>
                          <a:latin typeface="+mn-lt"/>
                          <a:cs typeface="Calibri" panose="020F0502020204030204" pitchFamily="34" charset="0"/>
                        </a:rPr>
                        <a:t>14 Competitions</a:t>
                      </a:r>
                    </a:p>
                    <a:p>
                      <a:pPr marL="171450" indent="-171450">
                        <a:buFont typeface="Arial" panose="020B0604020202020204" pitchFamily="34" charset="0"/>
                        <a:buChar char="•"/>
                      </a:pPr>
                      <a:r>
                        <a:rPr lang="en-US" sz="500" b="1" dirty="0">
                          <a:latin typeface="+mn-lt"/>
                          <a:cs typeface="Calibri" panose="020F0502020204030204" pitchFamily="34" charset="0"/>
                        </a:rPr>
                        <a:t>Summer: </a:t>
                      </a:r>
                      <a:r>
                        <a:rPr lang="en-US" sz="500" dirty="0">
                          <a:latin typeface="+mn-lt"/>
                          <a:cs typeface="Calibri" panose="020F0502020204030204" pitchFamily="34" charset="0"/>
                        </a:rPr>
                        <a:t>24 clubs, 374 places allocated (including 18 SEND, 23 PP, 25 Disadvantaged) </a:t>
                      </a:r>
                      <a:r>
                        <a:rPr lang="en-US" sz="500" dirty="0">
                          <a:solidFill>
                            <a:srgbClr val="0070C0"/>
                          </a:solidFill>
                          <a:latin typeface="+mn-lt"/>
                          <a:cs typeface="Calibri" panose="020F0502020204030204" pitchFamily="34" charset="0"/>
                        </a:rPr>
                        <a:t>20 Competitions</a:t>
                      </a:r>
                    </a:p>
                    <a:p>
                      <a:pPr marL="171450" indent="-171450">
                        <a:buFont typeface="Arial" panose="020B0604020202020204" pitchFamily="34" charset="0"/>
                        <a:buChar char="•"/>
                      </a:pPr>
                      <a:r>
                        <a:rPr lang="en-US" sz="500" dirty="0">
                          <a:latin typeface="+mn-lt"/>
                          <a:cs typeface="Calibri" panose="020F0502020204030204" pitchFamily="34" charset="0"/>
                        </a:rPr>
                        <a:t>The school works with Sports England to provide pupils with opportunities to meet and work with disabled/international athletes.  This year we welcomed international ice hockey player (American Jake </a:t>
                      </a:r>
                      <a:r>
                        <a:rPr lang="en-US" sz="500" dirty="0" err="1">
                          <a:latin typeface="+mn-lt"/>
                          <a:cs typeface="Calibri" panose="020F0502020204030204" pitchFamily="34" charset="0"/>
                        </a:rPr>
                        <a:t>Witowski</a:t>
                      </a:r>
                      <a:r>
                        <a:rPr lang="en-US" sz="500" dirty="0">
                          <a:latin typeface="+mn-lt"/>
                          <a:cs typeface="Calibri" panose="020F0502020204030204" pitchFamily="34" charset="0"/>
                        </a:rPr>
                        <a:t>), who worked with all children across school to educate about the sport and the route into the sport.</a:t>
                      </a:r>
                    </a:p>
                    <a:p>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The timing of clubs and activities continues to ensure that a wide number of pupils can access clubs and opportunities which also fit around family commitments. All pupils are allocated a club and where spaces are available, can participate in more than one club.  All clubs are free and incur no charge to ensure uptake isn’t dependent on family finances. Priority is given to pupils with SEND, PP pupils and disadvantaged pupils.  We will continue to respond to pupil voice in regards to which clubs they would most like to access.  Sports and computing clubs remain the most popular and we have expanded the number of places in line with the numbers of pupil showing an interest.</a:t>
                      </a:r>
                    </a:p>
                    <a:p>
                      <a:pPr marL="171450" indent="-171450">
                        <a:buFont typeface="Arial" panose="020B0604020202020204" pitchFamily="34" charset="0"/>
                        <a:buChar char="•"/>
                      </a:pPr>
                      <a:r>
                        <a:rPr lang="en-US" sz="500" dirty="0">
                          <a:latin typeface="+mn-lt"/>
                          <a:cs typeface="Calibri" panose="020F0502020204030204" pitchFamily="34" charset="0"/>
                        </a:rPr>
                        <a:t>All children completed dedicated sessions to learn about ice hockey and the route into the sport as well as participating in wider hockey sessions which aligned with the school’s curriculum.</a:t>
                      </a:r>
                    </a:p>
                    <a:p>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830478324"/>
              </p:ext>
            </p:extLst>
          </p:nvPr>
        </p:nvGraphicFramePr>
        <p:xfrm>
          <a:off x="268705" y="633396"/>
          <a:ext cx="5566222" cy="3324993"/>
        </p:xfrm>
        <a:graphic>
          <a:graphicData uri="http://schemas.openxmlformats.org/drawingml/2006/table">
            <a:tbl>
              <a:tblPr firstRow="1" bandRow="1">
                <a:tableStyleId>{5C22544A-7EE6-4342-B048-85BDC9FD1C3A}</a:tableStyleId>
              </a:tblPr>
              <a:tblGrid>
                <a:gridCol w="1748081">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40060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well/Next Steps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2924391">
                <a:tc>
                  <a:txBody>
                    <a:bodyPr/>
                    <a:lstStyle/>
                    <a:p>
                      <a:r>
                        <a:rPr lang="en-US" sz="700" b="1" dirty="0">
                          <a:latin typeface="Calibri" panose="020F0502020204030204" pitchFamily="34" charset="0"/>
                          <a:cs typeface="Calibri" panose="020F0502020204030204" pitchFamily="34" charset="0"/>
                        </a:rPr>
                        <a:t>5. </a:t>
                      </a:r>
                      <a:r>
                        <a:rPr lang="en-US" sz="700" dirty="0">
                          <a:latin typeface="Calibri" panose="020F0502020204030204" pitchFamily="34" charset="0"/>
                          <a:cs typeface="Calibri" panose="020F0502020204030204" pitchFamily="34" charset="0"/>
                        </a:rPr>
                        <a:t>Increasing participation in competitive sport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All pupils who were eligible to participate in sporting activities outside of school times and in the local and wider community were able to.  No child missed out due to parent commitments making transport an issue.  A wider number of staff willing to voluntarily supervise and also being First Aid trained, made this more sustainable for the school, especially where competitions and events took place during the school day.</a:t>
                      </a:r>
                    </a:p>
                    <a:p>
                      <a:pPr marL="171450" indent="-171450">
                        <a:buFont typeface="Arial" panose="020B0604020202020204" pitchFamily="34" charset="0"/>
                        <a:buChar char="•"/>
                      </a:pPr>
                      <a:r>
                        <a:rPr lang="en-US" sz="500" dirty="0">
                          <a:latin typeface="+mn-lt"/>
                          <a:cs typeface="Calibri" panose="020F0502020204030204" pitchFamily="34" charset="0"/>
                        </a:rPr>
                        <a:t>The school maintains strong links with RUSC Games Partnership and Rochdale Games Partnerships and it is via these inter-school partnerships that a wide range of competitive events are planned and delivered across the year.  This year we have had pupils from Year2 - Year 6 accessing competitive events.  We ensure that the range of pupils chosen is wide and this is also reflected in the nature of events planned. Opportunities specifically for boys or girls as well as SEND pupils are planned.  Relationships across the schools PE leads are positive and pro-active ensuring a full itinerary of events are in place for all pupils.</a:t>
                      </a: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p>
                      <a:pPr marL="0" indent="0">
                        <a:buFont typeface="Arial" panose="020B0604020202020204" pitchFamily="34" charset="0"/>
                        <a:buNone/>
                      </a:pPr>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500" dirty="0">
                          <a:latin typeface="+mn-lt"/>
                          <a:cs typeface="Calibri" panose="020F0502020204030204" pitchFamily="34" charset="0"/>
                        </a:rPr>
                        <a:t>Changes in sports funding will present challenges in how the school will finance this going forward and we will have to look towards other means of meeting the commitment once the funding stops.</a:t>
                      </a:r>
                    </a:p>
                    <a:p>
                      <a:pPr marL="171450" indent="-171450">
                        <a:buFont typeface="Arial" panose="020B0604020202020204" pitchFamily="34" charset="0"/>
                        <a:buChar char="•"/>
                      </a:pPr>
                      <a:r>
                        <a:rPr lang="en-US" sz="500" dirty="0">
                          <a:latin typeface="+mn-lt"/>
                          <a:cs typeface="Calibri" panose="020F0502020204030204" pitchFamily="34" charset="0"/>
                        </a:rPr>
                        <a:t>Maintain links with RUSC and Rochdale Partnerships.  Continue to ensure that a range of activities and events are planned that suit all year groups and specific pupil groups.  Respond to changes in funding to ensure that although funding and provision is changing, the opportunities available for children are at least the same, if not improved.</a:t>
                      </a:r>
                    </a:p>
                    <a:p>
                      <a:pPr marL="171450" indent="-171450">
                        <a:buFont typeface="Arial" panose="020B0604020202020204" pitchFamily="34" charset="0"/>
                        <a:buChar char="•"/>
                      </a:pPr>
                      <a:endParaRPr lang="en-US" sz="500"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pic>
        <p:nvPicPr>
          <p:cNvPr id="3" name="Picture 2">
            <a:extLst>
              <a:ext uri="{FF2B5EF4-FFF2-40B4-BE49-F238E27FC236}">
                <a16:creationId xmlns:a16="http://schemas.microsoft.com/office/drawing/2014/main" id="{251D9A3A-4947-4B4C-B66F-F5DC65AE0AC9}"/>
              </a:ext>
            </a:extLst>
          </p:cNvPr>
          <p:cNvPicPr>
            <a:picLocks noChangeAspect="1"/>
          </p:cNvPicPr>
          <p:nvPr/>
        </p:nvPicPr>
        <p:blipFill>
          <a:blip r:embed="rId3"/>
          <a:stretch>
            <a:fillRect/>
          </a:stretch>
        </p:blipFill>
        <p:spPr>
          <a:xfrm>
            <a:off x="2053388" y="2463702"/>
            <a:ext cx="968893" cy="425856"/>
          </a:xfrm>
          <a:prstGeom prst="rect">
            <a:avLst/>
          </a:prstGeom>
        </p:spPr>
      </p:pic>
      <p:pic>
        <p:nvPicPr>
          <p:cNvPr id="8" name="Picture 7">
            <a:extLst>
              <a:ext uri="{FF2B5EF4-FFF2-40B4-BE49-F238E27FC236}">
                <a16:creationId xmlns:a16="http://schemas.microsoft.com/office/drawing/2014/main" id="{0F10457D-8662-4C98-AEA0-A21273C33A5B}"/>
              </a:ext>
            </a:extLst>
          </p:cNvPr>
          <p:cNvPicPr>
            <a:picLocks noChangeAspect="1"/>
          </p:cNvPicPr>
          <p:nvPr/>
        </p:nvPicPr>
        <p:blipFill>
          <a:blip r:embed="rId4"/>
          <a:stretch>
            <a:fillRect/>
          </a:stretch>
        </p:blipFill>
        <p:spPr>
          <a:xfrm>
            <a:off x="3051816" y="2463702"/>
            <a:ext cx="912590" cy="516587"/>
          </a:xfrm>
          <a:prstGeom prst="rect">
            <a:avLst/>
          </a:prstGeom>
        </p:spPr>
      </p:pic>
      <p:pic>
        <p:nvPicPr>
          <p:cNvPr id="10" name="Picture 9">
            <a:extLst>
              <a:ext uri="{FF2B5EF4-FFF2-40B4-BE49-F238E27FC236}">
                <a16:creationId xmlns:a16="http://schemas.microsoft.com/office/drawing/2014/main" id="{7D642488-2F55-48ED-9CBB-53690DCF3B65}"/>
              </a:ext>
            </a:extLst>
          </p:cNvPr>
          <p:cNvPicPr>
            <a:picLocks noChangeAspect="1"/>
          </p:cNvPicPr>
          <p:nvPr/>
        </p:nvPicPr>
        <p:blipFill>
          <a:blip r:embed="rId5"/>
          <a:stretch>
            <a:fillRect/>
          </a:stretch>
        </p:blipFill>
        <p:spPr>
          <a:xfrm>
            <a:off x="2053388" y="3065059"/>
            <a:ext cx="916600" cy="776860"/>
          </a:xfrm>
          <a:prstGeom prst="rect">
            <a:avLst/>
          </a:prstGeom>
        </p:spPr>
      </p:pic>
    </p:spTree>
    <p:extLst>
      <p:ext uri="{BB962C8B-B14F-4D97-AF65-F5344CB8AC3E}">
        <p14:creationId xmlns:p14="http://schemas.microsoft.com/office/powerpoint/2010/main" val="2239478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545941547"/>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well/Next Steps?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b="1" dirty="0">
                          <a:solidFill>
                            <a:schemeClr val="tx1"/>
                          </a:solidFill>
                          <a:latin typeface="+mn-lt"/>
                          <a:cs typeface="Calibri" panose="020F0502020204030204" pitchFamily="34" charset="0"/>
                        </a:rPr>
                        <a:t>Y5 (2026/2027):</a:t>
                      </a:r>
                      <a:r>
                        <a:rPr lang="en-US" sz="500" b="0" dirty="0">
                          <a:solidFill>
                            <a:schemeClr val="tx1"/>
                          </a:solidFill>
                          <a:latin typeface="+mn-lt"/>
                          <a:cs typeface="Calibri" panose="020F0502020204030204" pitchFamily="34" charset="0"/>
                        </a:rPr>
                        <a:t> 5 pupils to revisit</a:t>
                      </a:r>
                      <a:endParaRPr lang="en-US" sz="500" b="1" dirty="0">
                        <a:solidFill>
                          <a:schemeClr val="tx1"/>
                        </a:solidFill>
                        <a:latin typeface="+mn-lt"/>
                        <a:cs typeface="Calibri" panose="020F0502020204030204" pitchFamily="34" charset="0"/>
                      </a:endParaRPr>
                    </a:p>
                    <a:p>
                      <a:r>
                        <a:rPr lang="en-US" sz="500" b="1" dirty="0">
                          <a:solidFill>
                            <a:schemeClr val="tx1"/>
                          </a:solidFill>
                          <a:latin typeface="+mn-lt"/>
                          <a:cs typeface="Calibri" panose="020F0502020204030204" pitchFamily="34" charset="0"/>
                        </a:rPr>
                        <a:t>Y6 (2026/2027): </a:t>
                      </a:r>
                      <a:r>
                        <a:rPr lang="en-US" sz="500" b="0" dirty="0">
                          <a:solidFill>
                            <a:schemeClr val="tx1"/>
                          </a:solidFill>
                          <a:latin typeface="+mn-lt"/>
                          <a:cs typeface="Calibri" panose="020F0502020204030204" pitchFamily="34" charset="0"/>
                        </a:rPr>
                        <a:t>9 Pupils to revisit</a:t>
                      </a:r>
                      <a:endParaRPr lang="en-US" sz="500" b="1"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b="1" dirty="0">
                          <a:latin typeface="+mn-lt"/>
                          <a:cs typeface="Calibri" panose="020F0502020204030204" pitchFamily="34" charset="0"/>
                        </a:rPr>
                        <a:t>Y5 (2026/2027): </a:t>
                      </a:r>
                      <a:r>
                        <a:rPr lang="en-US" sz="500" b="0" dirty="0">
                          <a:latin typeface="+mn-lt"/>
                          <a:cs typeface="Calibri" panose="020F0502020204030204" pitchFamily="34" charset="0"/>
                        </a:rPr>
                        <a:t>10 pupils to revisit</a:t>
                      </a:r>
                      <a:endParaRPr lang="en-US" sz="500" b="1" dirty="0">
                        <a:latin typeface="+mn-lt"/>
                        <a:cs typeface="Calibri" panose="020F0502020204030204" pitchFamily="34" charset="0"/>
                      </a:endParaRPr>
                    </a:p>
                    <a:p>
                      <a:r>
                        <a:rPr lang="en-US" sz="500" b="1" dirty="0">
                          <a:latin typeface="+mn-lt"/>
                          <a:cs typeface="Calibri" panose="020F0502020204030204" pitchFamily="34" charset="0"/>
                        </a:rPr>
                        <a:t>Y6 (2026/2027): </a:t>
                      </a:r>
                      <a:r>
                        <a:rPr lang="en-US" sz="500" b="0" dirty="0">
                          <a:latin typeface="+mn-lt"/>
                          <a:cs typeface="Calibri" panose="020F0502020204030204" pitchFamily="34" charset="0"/>
                        </a:rPr>
                        <a:t>9 Pupils to revisit</a:t>
                      </a:r>
                      <a:endParaRPr lang="en-US" sz="500" b="1" dirty="0">
                        <a:latin typeface="+mn-lt"/>
                        <a:cs typeface="Calibri" panose="020F0502020204030204" pitchFamily="34" charset="0"/>
                      </a:endParaRPr>
                    </a:p>
                    <a:p>
                      <a:endParaRPr lang="en-US" sz="500" b="1"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500" b="1" dirty="0">
                          <a:latin typeface="+mn-lt"/>
                          <a:cs typeface="Calibri" panose="020F0502020204030204" pitchFamily="34" charset="0"/>
                        </a:rPr>
                        <a:t>Y5 (2026/2027): </a:t>
                      </a:r>
                      <a:r>
                        <a:rPr lang="en-US" sz="500" b="0" dirty="0">
                          <a:latin typeface="+mn-lt"/>
                          <a:cs typeface="Calibri" panose="020F0502020204030204" pitchFamily="34" charset="0"/>
                        </a:rPr>
                        <a:t>7 pupils to revisit</a:t>
                      </a:r>
                    </a:p>
                    <a:p>
                      <a:r>
                        <a:rPr lang="en-US" sz="500" b="1" dirty="0">
                          <a:latin typeface="+mn-lt"/>
                          <a:cs typeface="Calibri" panose="020F0502020204030204" pitchFamily="34" charset="0"/>
                        </a:rPr>
                        <a:t>Y6 (2026/2027): </a:t>
                      </a:r>
                      <a:r>
                        <a:rPr lang="en-US" sz="500" b="0" dirty="0">
                          <a:latin typeface="+mn-lt"/>
                          <a:cs typeface="Calibri" panose="020F0502020204030204" pitchFamily="34" charset="0"/>
                        </a:rPr>
                        <a:t>9 Pupils to revisit</a:t>
                      </a:r>
                    </a:p>
                    <a:p>
                      <a:endParaRPr lang="en-US" sz="500" b="1" dirty="0">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692501" cy="338554"/>
          </a:xfrm>
          <a:prstGeom prst="rect">
            <a:avLst/>
          </a:prstGeom>
          <a:noFill/>
        </p:spPr>
        <p:txBody>
          <a:bodyPr wrap="square" rtlCol="0">
            <a:spAutoFit/>
          </a:bodyPr>
          <a:lstStyle/>
          <a:p>
            <a:r>
              <a:rPr lang="en-US" sz="800" b="1" dirty="0">
                <a:solidFill>
                  <a:srgbClr val="7030A0"/>
                </a:solidFill>
                <a:cs typeface="Calibri" panose="020F0502020204030204" pitchFamily="34" charset="0"/>
              </a:rPr>
              <a:t>Objective 1: </a:t>
            </a:r>
            <a:r>
              <a:rPr lang="en-US" sz="800" b="1" dirty="0">
                <a:cs typeface="Calibri" panose="020F0502020204030204" pitchFamily="34" charset="0"/>
              </a:rPr>
              <a:t>Children active at playtimes and lunchtimes</a:t>
            </a:r>
          </a:p>
          <a:p>
            <a:r>
              <a:rPr lang="en-US" sz="800" b="1" dirty="0">
                <a:solidFill>
                  <a:srgbClr val="7030A0"/>
                </a:solidFill>
                <a:cs typeface="Calibri" panose="020F0502020204030204" pitchFamily="34" charset="0"/>
              </a:rPr>
              <a:t>Academic Year: </a:t>
            </a:r>
            <a:r>
              <a:rPr lang="en-US" sz="800" b="1" dirty="0">
                <a:cs typeface="Calibri" panose="020F0502020204030204" pitchFamily="34" charset="0"/>
              </a:rPr>
              <a:t>2026/2027</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684744133"/>
              </p:ext>
            </p:extLst>
          </p:nvPr>
        </p:nvGraphicFramePr>
        <p:xfrm>
          <a:off x="294842" y="694098"/>
          <a:ext cx="5520421" cy="3444240"/>
        </p:xfrm>
        <a:graphic>
          <a:graphicData uri="http://schemas.openxmlformats.org/drawingml/2006/table">
            <a:tbl>
              <a:tblPr firstRow="1" bandRow="1">
                <a:tableStyleId>{5C22544A-7EE6-4342-B048-85BDC9FD1C3A}</a:tableStyleId>
              </a:tblPr>
              <a:tblGrid>
                <a:gridCol w="502370">
                  <a:extLst>
                    <a:ext uri="{9D8B030D-6E8A-4147-A177-3AD203B41FA5}">
                      <a16:colId xmlns:a16="http://schemas.microsoft.com/office/drawing/2014/main" val="1397519339"/>
                    </a:ext>
                  </a:extLst>
                </a:gridCol>
                <a:gridCol w="1076937">
                  <a:extLst>
                    <a:ext uri="{9D8B030D-6E8A-4147-A177-3AD203B41FA5}">
                      <a16:colId xmlns:a16="http://schemas.microsoft.com/office/drawing/2014/main" val="3874769663"/>
                    </a:ext>
                  </a:extLst>
                </a:gridCol>
                <a:gridCol w="1513517">
                  <a:extLst>
                    <a:ext uri="{9D8B030D-6E8A-4147-A177-3AD203B41FA5}">
                      <a16:colId xmlns:a16="http://schemas.microsoft.com/office/drawing/2014/main" val="279180329"/>
                    </a:ext>
                  </a:extLst>
                </a:gridCol>
                <a:gridCol w="1420955">
                  <a:extLst>
                    <a:ext uri="{9D8B030D-6E8A-4147-A177-3AD203B41FA5}">
                      <a16:colId xmlns:a16="http://schemas.microsoft.com/office/drawing/2014/main" val="1419483341"/>
                    </a:ext>
                  </a:extLst>
                </a:gridCol>
                <a:gridCol w="1006642">
                  <a:extLst>
                    <a:ext uri="{9D8B030D-6E8A-4147-A177-3AD203B41FA5}">
                      <a16:colId xmlns:a16="http://schemas.microsoft.com/office/drawing/2014/main" val="1532179531"/>
                    </a:ext>
                  </a:extLst>
                </a:gridCol>
              </a:tblGrid>
              <a:tr h="280882">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29111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To support all pupils to access a wider range of active activities during playtimes and lunchtimes.</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The focus is to move supervising staff from being predominantly observers, to being actively involved in the leading, direction and supervision of lunchtime active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Provide accessible active zones at play and lunchtime (e.g., multi-activity stations, walking routes).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Train lunchtime supervisors and Well-Being Ambassadors to run structured games and small-group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Provide CPD where required for new members of school staff.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Invest in durable, accessible playground equipment appropriate for a range of physical abilities (balls, hoops, adapted equipment).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Introduce a weekly timetable of lunchtimes (e.g., football skills Monday, dance Tuesday, inclusive games Wednesday) so pupils know what’s 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Monitor activity levels using simple spot checks or teacher observations and rotate activities to maintain interest.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Active minutes: </a:t>
                      </a:r>
                      <a:r>
                        <a:rPr lang="en-US" sz="500" dirty="0">
                          <a:solidFill>
                            <a:schemeClr val="tx1"/>
                          </a:solidFill>
                          <a:latin typeface="+mn-lt"/>
                          <a:cs typeface="Calibri" panose="020F0502020204030204" pitchFamily="34" charset="0"/>
                        </a:rPr>
                        <a:t>Aim for pupils to achieve at least 30 active minutes during the school day in addition to PE lessons.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Participation: </a:t>
                      </a:r>
                      <a:r>
                        <a:rPr lang="en-US" sz="500" dirty="0">
                          <a:solidFill>
                            <a:schemeClr val="tx1"/>
                          </a:solidFill>
                          <a:latin typeface="+mn-lt"/>
                          <a:cs typeface="Calibri" panose="020F0502020204030204" pitchFamily="34" charset="0"/>
                        </a:rPr>
                        <a:t>70% of pupils engaged in structured or semi-structured play activities at lunchtimes at least three times per week.</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Staff capacity: </a:t>
                      </a:r>
                      <a:r>
                        <a:rPr lang="en-US" sz="500" dirty="0">
                          <a:solidFill>
                            <a:schemeClr val="tx1"/>
                          </a:solidFill>
                          <a:latin typeface="+mn-lt"/>
                          <a:cs typeface="Calibri" panose="020F0502020204030204" pitchFamily="34" charset="0"/>
                        </a:rPr>
                        <a:t>All lunchtime staff competent and confident in providing lunchtime activities (100% report confidence to run at least one structured activity.)</a:t>
                      </a:r>
                    </a:p>
                    <a:p>
                      <a:pPr marL="171450" indent="-171450" algn="l">
                        <a:lnSpc>
                          <a:spcPct val="100000"/>
                        </a:lnSpc>
                        <a:buFont typeface="Arial" panose="020B0604020202020204" pitchFamily="34" charset="0"/>
                        <a:buChar char="•"/>
                      </a:pPr>
                      <a:r>
                        <a:rPr lang="en-US" sz="500" b="1" dirty="0" err="1">
                          <a:solidFill>
                            <a:schemeClr val="tx1"/>
                          </a:solidFill>
                          <a:latin typeface="+mn-lt"/>
                          <a:cs typeface="Calibri" panose="020F0502020204030204" pitchFamily="34" charset="0"/>
                        </a:rPr>
                        <a:t>Behaviour</a:t>
                      </a:r>
                      <a:r>
                        <a:rPr lang="en-US" sz="500" b="1" dirty="0">
                          <a:solidFill>
                            <a:schemeClr val="tx1"/>
                          </a:solidFill>
                          <a:latin typeface="+mn-lt"/>
                          <a:cs typeface="Calibri" panose="020F0502020204030204" pitchFamily="34" charset="0"/>
                        </a:rPr>
                        <a:t>: </a:t>
                      </a:r>
                      <a:r>
                        <a:rPr lang="en-US" sz="500" dirty="0">
                          <a:solidFill>
                            <a:schemeClr val="tx1"/>
                          </a:solidFill>
                          <a:latin typeface="+mn-lt"/>
                          <a:cs typeface="Calibri" panose="020F0502020204030204" pitchFamily="34" charset="0"/>
                        </a:rPr>
                        <a:t>Reduction in low-level incidents at playtimes and lunchtimes by 30% after implementation.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Feedback and professional conversations with staff and pupils.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mn-lt"/>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n-lt"/>
                          <a:cs typeface="Calibri" panose="020F0502020204030204" pitchFamily="34" charset="0"/>
                        </a:rPr>
                        <a:t>Teacher feedback and questionnaire.</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GB" sz="500" dirty="0">
                          <a:latin typeface="+mn-lt"/>
                        </a:rPr>
                        <a:t>Breaktime observations and monitoring  shows increased adult involvement and actively engaged pupils.</a:t>
                      </a:r>
                      <a:endParaRPr lang="en-US" sz="500" kern="1200" dirty="0">
                        <a:solidFill>
                          <a:schemeClr val="tx1"/>
                        </a:solidFill>
                        <a:latin typeface="+mn-lt"/>
                        <a:ea typeface="+mn-ea"/>
                        <a:cs typeface="Calibri" panose="020F0502020204030204" pitchFamily="34" charset="0"/>
                      </a:endParaRP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US" sz="500" dirty="0">
                          <a:solidFill>
                            <a:schemeClr val="tx1"/>
                          </a:solidFill>
                          <a:latin typeface="+mn-lt"/>
                          <a:cs typeface="Calibri" panose="020F0502020204030204" pitchFamily="34" charset="0"/>
                        </a:rPr>
                        <a:t>Monitoring of playtime and lunchtime </a:t>
                      </a:r>
                      <a:r>
                        <a:rPr lang="en-US" sz="500" dirty="0" err="1">
                          <a:solidFill>
                            <a:schemeClr val="tx1"/>
                          </a:solidFill>
                          <a:latin typeface="+mn-lt"/>
                          <a:cs typeface="Calibri" panose="020F0502020204030204" pitchFamily="34" charset="0"/>
                        </a:rPr>
                        <a:t>behaviour</a:t>
                      </a:r>
                      <a:r>
                        <a:rPr lang="en-US" sz="500" dirty="0">
                          <a:solidFill>
                            <a:schemeClr val="tx1"/>
                          </a:solidFill>
                          <a:latin typeface="+mn-lt"/>
                          <a:cs typeface="Calibri" panose="020F0502020204030204" pitchFamily="34" charset="0"/>
                        </a:rPr>
                        <a:t> incidents via CPOMS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088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9374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j-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j-lt"/>
                          <a:cs typeface="Calibri" panose="020F0502020204030204" pitchFamily="34" charset="0"/>
                        </a:rPr>
                        <a:t>Replace consumable equipment annually and create an equipment-check system led by PE Subject Leader.</a:t>
                      </a:r>
                    </a:p>
                    <a:p>
                      <a:pPr marL="171450" indent="-171450" algn="l">
                        <a:lnSpc>
                          <a:spcPct val="100000"/>
                        </a:lnSpc>
                        <a:buFont typeface="Arial" panose="020B0604020202020204" pitchFamily="34" charset="0"/>
                        <a:buChar char="•"/>
                      </a:pPr>
                      <a:r>
                        <a:rPr lang="en-US" sz="500" dirty="0">
                          <a:solidFill>
                            <a:schemeClr val="tx1"/>
                          </a:solidFill>
                          <a:latin typeface="+mj-lt"/>
                          <a:cs typeface="Calibri" panose="020F0502020204030204" pitchFamily="34" charset="0"/>
                        </a:rPr>
                        <a:t>Include lunchtime activity delivery in job descriptions for supervisors and in staff induction.</a:t>
                      </a:r>
                    </a:p>
                    <a:p>
                      <a:pPr marL="171450" indent="-171450" algn="l">
                        <a:lnSpc>
                          <a:spcPct val="100000"/>
                        </a:lnSpc>
                        <a:buFont typeface="Arial" panose="020B0604020202020204" pitchFamily="34" charset="0"/>
                        <a:buChar char="•"/>
                      </a:pPr>
                      <a:r>
                        <a:rPr lang="en-US" sz="500" dirty="0">
                          <a:solidFill>
                            <a:schemeClr val="tx1"/>
                          </a:solidFill>
                          <a:latin typeface="+mj-lt"/>
                          <a:cs typeface="Calibri" panose="020F0502020204030204" pitchFamily="34" charset="0"/>
                        </a:rPr>
                        <a:t>Use Well-Being Ambassadors to mentor younger children and refresh activities each term.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j-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mj-lt"/>
                          <a:cs typeface="Calibri" panose="020F0502020204030204" pitchFamily="34" charset="0"/>
                        </a:rPr>
                        <a:t>£2,500 for equipment suitable for all year groups (including EYFS)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61877" y="160424"/>
            <a:ext cx="3559359" cy="461665"/>
          </a:xfrm>
          <a:prstGeom prst="rect">
            <a:avLst/>
          </a:prstGeom>
          <a:noFill/>
        </p:spPr>
        <p:txBody>
          <a:bodyPr wrap="square" rtlCol="0">
            <a:spAutoFit/>
          </a:bodyPr>
          <a:lstStyle/>
          <a:p>
            <a:r>
              <a:rPr lang="en-US" sz="800" b="1" dirty="0">
                <a:solidFill>
                  <a:srgbClr val="7030A0"/>
                </a:solidFill>
                <a:cs typeface="Calibri" panose="020F0502020204030204" pitchFamily="34" charset="0"/>
              </a:rPr>
              <a:t>Objective 2:</a:t>
            </a:r>
            <a:r>
              <a:rPr lang="en-US" sz="800" b="1" dirty="0">
                <a:cs typeface="Calibri" panose="020F0502020204030204" pitchFamily="34" charset="0"/>
              </a:rPr>
              <a:t> Sustained high level of participation in school extra-curricular clubs and activities, particularly those pupils with SEND or who are disadvantaged</a:t>
            </a:r>
          </a:p>
          <a:p>
            <a:r>
              <a:rPr lang="en-US" sz="800" b="1" dirty="0">
                <a:solidFill>
                  <a:srgbClr val="7030A0"/>
                </a:solidFill>
                <a:cs typeface="Calibri" panose="020F0502020204030204" pitchFamily="34" charset="0"/>
              </a:rPr>
              <a:t>Academic Year: </a:t>
            </a:r>
            <a:r>
              <a:rPr lang="en-US" sz="800" b="1" dirty="0">
                <a:cs typeface="Calibri" panose="020F0502020204030204" pitchFamily="34" charset="0"/>
              </a:rPr>
              <a:t>2026/2027</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710653061"/>
              </p:ext>
            </p:extLst>
          </p:nvPr>
        </p:nvGraphicFramePr>
        <p:xfrm>
          <a:off x="294842" y="594015"/>
          <a:ext cx="5530128" cy="3825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899962">
                  <a:extLst>
                    <a:ext uri="{9D8B030D-6E8A-4147-A177-3AD203B41FA5}">
                      <a16:colId xmlns:a16="http://schemas.microsoft.com/office/drawing/2014/main" val="3874769663"/>
                    </a:ext>
                  </a:extLst>
                </a:gridCol>
                <a:gridCol w="1860884">
                  <a:extLst>
                    <a:ext uri="{9D8B030D-6E8A-4147-A177-3AD203B41FA5}">
                      <a16:colId xmlns:a16="http://schemas.microsoft.com/office/drawing/2014/main" val="279180329"/>
                    </a:ext>
                  </a:extLst>
                </a:gridCol>
                <a:gridCol w="1262514">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84076">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896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To maintain and enhance the current provision of clubs (before, during and after the school day).</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Increase the number of pupils attending clubs and raise the participation of SEND and vulnerable pupils, adapting the provision if necessary.</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Create clear and sustainable plans for provision beyond the final installment of the Sports Premium funding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Audit current club attendance termly by pupil group (year, SEND status, Pupil Premium) each term. Lead: PE lead </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Continue to offer a broad, inclusive club timetable (before school, lunchtime, after school) with at least one club per key stage specifically adapted for pupils with SEND and/or disadvantaged pupils. Lead: PE lead, SENCo.</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Continue to provide an extra-curricular provision which is free for children to attend.</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Provide free places for disadvantaged pupils and transport/childcare support where barriers exist. Lead: Headteacher / Business Manager.</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Train lunchtime staff in inclusive coaching and </a:t>
                      </a:r>
                      <a:r>
                        <a:rPr lang="en-US" sz="500" dirty="0" err="1">
                          <a:solidFill>
                            <a:schemeClr val="tx1"/>
                          </a:solidFill>
                          <a:latin typeface="+mn-lt"/>
                          <a:cs typeface="Calibri" panose="020F0502020204030204" pitchFamily="34" charset="0"/>
                        </a:rPr>
                        <a:t>behaviour</a:t>
                      </a:r>
                      <a:r>
                        <a:rPr lang="en-US" sz="500" dirty="0">
                          <a:solidFill>
                            <a:schemeClr val="tx1"/>
                          </a:solidFill>
                          <a:latin typeface="+mn-lt"/>
                          <a:cs typeface="Calibri" panose="020F0502020204030204" pitchFamily="34" charset="0"/>
                        </a:rPr>
                        <a:t> strategies (termly CPD), including adapting equipment, rules and roles. Lead: PE lead, ( plus external coaches if available).</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Use pupil ambassadors (including pupils with SEND) to promote clubs and run peer-led sessions. Lead: PE lead.</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Outreach to families: phone calls/texts and translated letters to invite targeted pupils. </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Use social media and the sports news board to advertise and promote clubs and sporting events.</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Monitor drop-out reasons via short exit surveys or follow-up calls to remove barriers and adapt provision going forward to increase participation. Lead: PE lead.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Club take-up: </a:t>
                      </a:r>
                      <a:r>
                        <a:rPr lang="en-US" sz="500" dirty="0">
                          <a:solidFill>
                            <a:schemeClr val="tx1"/>
                          </a:solidFill>
                          <a:latin typeface="+mn-lt"/>
                          <a:cs typeface="Calibri" panose="020F0502020204030204" pitchFamily="34" charset="0"/>
                        </a:rPr>
                        <a:t>Maintain overall club participation at ≥75% of pupils attending at least one extra-curricular club per term.</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Inclusion target: </a:t>
                      </a:r>
                      <a:r>
                        <a:rPr lang="en-US" sz="500" dirty="0">
                          <a:solidFill>
                            <a:schemeClr val="tx1"/>
                          </a:solidFill>
                          <a:latin typeface="+mn-lt"/>
                          <a:cs typeface="Calibri" panose="020F0502020204030204" pitchFamily="34" charset="0"/>
                        </a:rPr>
                        <a:t>Increase participation of pupils with SEND and disadvantaged pupils to at least 50% of those cohorts attending at least one club per term.</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Retention:</a:t>
                      </a:r>
                      <a:r>
                        <a:rPr lang="en-US" sz="500" dirty="0">
                          <a:solidFill>
                            <a:schemeClr val="tx1"/>
                          </a:solidFill>
                          <a:latin typeface="+mn-lt"/>
                          <a:cs typeface="Calibri" panose="020F0502020204030204" pitchFamily="34" charset="0"/>
                        </a:rPr>
                        <a:t> Reduce drop-out mid-term rate to &lt;10% per club.</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Attendance diversity:</a:t>
                      </a:r>
                      <a:r>
                        <a:rPr lang="en-US" sz="500" dirty="0">
                          <a:solidFill>
                            <a:schemeClr val="tx1"/>
                          </a:solidFill>
                          <a:latin typeface="+mn-lt"/>
                          <a:cs typeface="Calibri" panose="020F0502020204030204" pitchFamily="34" charset="0"/>
                        </a:rPr>
                        <a:t> Termly club registers show representation from all year groups and vulnerable cohorts.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Pupil voice: </a:t>
                      </a:r>
                      <a:r>
                        <a:rPr lang="en-US" sz="500" dirty="0">
                          <a:solidFill>
                            <a:schemeClr val="tx1"/>
                          </a:solidFill>
                          <a:latin typeface="+mn-lt"/>
                          <a:cs typeface="Calibri" panose="020F0502020204030204" pitchFamily="34" charset="0"/>
                        </a:rPr>
                        <a:t>85% of respondents report feeling welcome and supported in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Attendance and participation at clubs continues to be high</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Pupil voice and feedback demonstrates pupils are enthusiastic, engaged and positive about attending clubs.  They see and feel the benefit.</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SEND and vulnerable pupils are noticeably attending and participating in extra-curricular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40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0732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Embed inclusive club provision into the school timetable and budget (Final installment of Sports Premium + school budget lines for subsidy).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Create a template for termly club audits and inclusion.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Develop designated staff zones and activities at lunchtimes and deliver information and training to all staff so lunchtime provision is not reliant on a single individual.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Establish a small bursary fund for transport from final installment of sports premium funding and school budget lines.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500" b="0" i="0" u="none" strike="noStrike" kern="1200" cap="none" spc="0" normalizeH="0" baseline="0" noProof="0" dirty="0">
                          <a:ln>
                            <a:noFill/>
                          </a:ln>
                          <a:solidFill>
                            <a:prstClr val="black"/>
                          </a:solidFill>
                          <a:effectLst/>
                          <a:uLnTx/>
                          <a:uFillTx/>
                          <a:latin typeface="+mn-lt"/>
                          <a:ea typeface="+mn-ea"/>
                          <a:cs typeface="Calibri" panose="020F0502020204030204" pitchFamily="34" charset="0"/>
                        </a:rPr>
                        <a:t>Review impact annually and adapt offerings based on pupil voice and attendance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0" dirty="0">
                          <a:solidFill>
                            <a:schemeClr val="tx1"/>
                          </a:solidFill>
                          <a:latin typeface="+mn-lt"/>
                          <a:cs typeface="Calibri" panose="020F0502020204030204" pitchFamily="34" charset="0"/>
                        </a:rPr>
                        <a:t>£3,000 </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21772" y="144382"/>
            <a:ext cx="3559359" cy="461665"/>
          </a:xfrm>
          <a:prstGeom prst="rect">
            <a:avLst/>
          </a:prstGeom>
          <a:noFill/>
        </p:spPr>
        <p:txBody>
          <a:bodyPr wrap="square" rtlCol="0">
            <a:spAutoFit/>
          </a:bodyPr>
          <a:lstStyle/>
          <a:p>
            <a:r>
              <a:rPr lang="en-US" sz="800" b="1" dirty="0">
                <a:solidFill>
                  <a:srgbClr val="7030A0"/>
                </a:solidFill>
                <a:cs typeface="Calibri" panose="020F0502020204030204" pitchFamily="34" charset="0"/>
              </a:rPr>
              <a:t>Objective 3:</a:t>
            </a:r>
            <a:r>
              <a:rPr lang="en-US" sz="800" b="1" dirty="0">
                <a:cs typeface="Calibri" panose="020F0502020204030204" pitchFamily="34" charset="0"/>
              </a:rPr>
              <a:t> Additional swimming lessons for those children in Years 5 and 6 who did not meet the required national standard in Year 4</a:t>
            </a:r>
          </a:p>
          <a:p>
            <a:r>
              <a:rPr lang="en-US" sz="800" b="1" dirty="0">
                <a:solidFill>
                  <a:srgbClr val="7030A0"/>
                </a:solidFill>
                <a:cs typeface="Calibri" panose="020F0502020204030204" pitchFamily="34" charset="0"/>
              </a:rPr>
              <a:t>Academic Year: </a:t>
            </a:r>
            <a:r>
              <a:rPr lang="en-US" sz="800" b="1" dirty="0">
                <a:cs typeface="Calibri" panose="020F0502020204030204" pitchFamily="34" charset="0"/>
              </a:rPr>
              <a:t>2026/2027</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24139603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56373">
                  <a:extLst>
                    <a:ext uri="{9D8B030D-6E8A-4147-A177-3AD203B41FA5}">
                      <a16:colId xmlns:a16="http://schemas.microsoft.com/office/drawing/2014/main" val="3874769663"/>
                    </a:ext>
                  </a:extLst>
                </a:gridCol>
                <a:gridCol w="1544251">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To provide top-up swimming and water safety lessons for pupils that do not meet national curriculum requirements after completing their core swimming lessons in Year 4.</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t>Identify Year 4 children not meeting the standard via national assessment data; make provision to targeted catch-up sessions in Years 5/6.</a:t>
                      </a:r>
                    </a:p>
                    <a:p>
                      <a:pPr marL="171450" indent="-171450" algn="l">
                        <a:lnSpc>
                          <a:spcPct val="100000"/>
                        </a:lnSpc>
                        <a:buFont typeface="Arial" panose="020B0604020202020204" pitchFamily="34" charset="0"/>
                        <a:buChar char="•"/>
                      </a:pPr>
                      <a:r>
                        <a:rPr lang="en-US" sz="500" dirty="0"/>
                        <a:t>Contract with local swimming provider to deliver intensive block sessions  focusing on key national curriculum outcomes (swim 25m unaided, safe self-rescue). </a:t>
                      </a:r>
                    </a:p>
                    <a:p>
                      <a:pPr marL="171450" indent="-171450" algn="l">
                        <a:lnSpc>
                          <a:spcPct val="100000"/>
                        </a:lnSpc>
                        <a:buFont typeface="Arial" panose="020B0604020202020204" pitchFamily="34" charset="0"/>
                        <a:buChar char="•"/>
                      </a:pPr>
                      <a:r>
                        <a:rPr lang="en-US" sz="500" dirty="0"/>
                        <a:t>Measure baseline attainment and deliver post-block assessments; keep parental communication about progress and attendance.</a:t>
                      </a:r>
                    </a:p>
                    <a:p>
                      <a:pPr marL="171450" indent="-171450" algn="l">
                        <a:lnSpc>
                          <a:spcPct val="100000"/>
                        </a:lnSpc>
                        <a:buFont typeface="Arial" panose="020B0604020202020204" pitchFamily="34" charset="0"/>
                        <a:buChar char="•"/>
                      </a:pPr>
                      <a:r>
                        <a:rPr lang="en-US" sz="500" dirty="0"/>
                        <a:t>Provide catch-up funding to subsidise places for disadvantaged pupils and support for changing facilities if needed.</a:t>
                      </a: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Attainment: </a:t>
                      </a:r>
                      <a:r>
                        <a:rPr lang="en-US" sz="500" dirty="0">
                          <a:solidFill>
                            <a:schemeClr val="tx1"/>
                          </a:solidFill>
                          <a:latin typeface="+mn-lt"/>
                          <a:cs typeface="Calibri" panose="020F0502020204030204" pitchFamily="34" charset="0"/>
                        </a:rPr>
                        <a:t>Aim for 90% of targeted pupils to meet the national standard (swim 25m and safe self-rescue) after the catch-up sessions.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Attendance:</a:t>
                      </a:r>
                      <a:r>
                        <a:rPr lang="en-US" sz="500" dirty="0">
                          <a:solidFill>
                            <a:schemeClr val="tx1"/>
                          </a:solidFill>
                          <a:latin typeface="+mn-lt"/>
                          <a:cs typeface="Calibri" panose="020F0502020204030204" pitchFamily="34" charset="0"/>
                        </a:rPr>
                        <a:t> ≥95% attendance rate for all booked catch-up sessions.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Confidence: </a:t>
                      </a:r>
                      <a:r>
                        <a:rPr lang="en-US" sz="500" dirty="0">
                          <a:solidFill>
                            <a:schemeClr val="tx1"/>
                          </a:solidFill>
                          <a:latin typeface="+mn-lt"/>
                          <a:cs typeface="Calibri" panose="020F0502020204030204" pitchFamily="34" charset="0"/>
                        </a:rPr>
                        <a:t>85% of participants report increased confidence in the water on post-session pupil surveys.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Swimming assessment reports, observations and data</a:t>
                      </a:r>
                    </a:p>
                    <a:p>
                      <a:pPr marL="0" indent="0" algn="l">
                        <a:lnSpc>
                          <a:spcPct val="100000"/>
                        </a:lnSpc>
                        <a:buFont typeface="Arial" panose="020B0604020202020204" pitchFamily="34" charset="0"/>
                        <a:buNone/>
                      </a:pPr>
                      <a:endParaRPr lang="en-US" sz="500" dirty="0">
                        <a:solidFill>
                          <a:schemeClr val="tx1"/>
                        </a:solidFill>
                        <a:latin typeface="+mn-lt"/>
                        <a:cs typeface="Calibri" panose="020F0502020204030204" pitchFamily="34" charset="0"/>
                      </a:endParaRPr>
                    </a:p>
                    <a:p>
                      <a:pPr marL="0" indent="0" algn="l">
                        <a:lnSpc>
                          <a:spcPct val="100000"/>
                        </a:lnSpc>
                        <a:buFont typeface="Arial" panose="020B0604020202020204" pitchFamily="34" charset="0"/>
                        <a:buNone/>
                      </a:pPr>
                      <a:r>
                        <a:rPr lang="en-US" sz="500" dirty="0">
                          <a:solidFill>
                            <a:schemeClr val="tx1"/>
                          </a:solidFill>
                          <a:latin typeface="+mn-lt"/>
                          <a:cs typeface="Calibri" panose="020F0502020204030204" pitchFamily="34" charset="0"/>
                        </a:rPr>
                        <a:t>Pupil voice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Identify opportunities for swimming catch up under new Sports Partnership arrangements which will replace direct to school funding.</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Build swimming catch-up into the annual budget plan if not covered by the new Sports Partnerships arrangements.</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Create an early identification process (Year 4 assessment tracking) and place-holding for Year 5/6 provision.</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Train further staff in swimming support if and when training is available.</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£650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33804" y="168445"/>
            <a:ext cx="3559359" cy="461665"/>
          </a:xfrm>
          <a:prstGeom prst="rect">
            <a:avLst/>
          </a:prstGeom>
          <a:noFill/>
        </p:spPr>
        <p:txBody>
          <a:bodyPr wrap="square" rtlCol="0">
            <a:spAutoFit/>
          </a:bodyPr>
          <a:lstStyle/>
          <a:p>
            <a:r>
              <a:rPr lang="en-US" sz="800" b="1" dirty="0">
                <a:solidFill>
                  <a:srgbClr val="7030A0"/>
                </a:solidFill>
                <a:cs typeface="Calibri" panose="020F0502020204030204" pitchFamily="34" charset="0"/>
              </a:rPr>
              <a:t>Objective 4:</a:t>
            </a:r>
            <a:r>
              <a:rPr lang="en-US" sz="800" b="1" dirty="0">
                <a:cs typeface="Calibri" panose="020F0502020204030204" pitchFamily="34" charset="0"/>
              </a:rPr>
              <a:t> ECT and new to school teachers to be confident in delivering high quality PE lessons in line with the school curriculum offer</a:t>
            </a:r>
          </a:p>
          <a:p>
            <a:r>
              <a:rPr lang="en-US" sz="800" b="1" dirty="0">
                <a:solidFill>
                  <a:srgbClr val="7030A0"/>
                </a:solidFill>
                <a:cs typeface="Calibri" panose="020F0502020204030204" pitchFamily="34" charset="0"/>
              </a:rPr>
              <a:t>Academic Year: </a:t>
            </a:r>
            <a:r>
              <a:rPr lang="en-US" sz="800" b="1" dirty="0">
                <a:cs typeface="Calibri" panose="020F0502020204030204" pitchFamily="34" charset="0"/>
              </a:rPr>
              <a:t>2026/2027</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816351526"/>
              </p:ext>
            </p:extLst>
          </p:nvPr>
        </p:nvGraphicFramePr>
        <p:xfrm>
          <a:off x="294842" y="630110"/>
          <a:ext cx="5530128" cy="35204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7422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9049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Focus on teacher training and staff development ensuring all teachers are confident to enjoy teaching High 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1" dirty="0">
                          <a:solidFill>
                            <a:schemeClr val="tx1"/>
                          </a:solidFill>
                          <a:latin typeface="+mn-lt"/>
                          <a:cs typeface="Calibri" panose="020F0502020204030204" pitchFamily="34" charset="0"/>
                        </a:rPr>
                        <a:t>Induction: </a:t>
                      </a:r>
                      <a:r>
                        <a:rPr lang="en-US" sz="500" dirty="0">
                          <a:solidFill>
                            <a:schemeClr val="tx1"/>
                          </a:solidFill>
                          <a:latin typeface="+mn-lt"/>
                          <a:cs typeface="Calibri" panose="020F0502020204030204" pitchFamily="34" charset="0"/>
                        </a:rPr>
                        <a:t>Provide a structured PE induction for ECTs and new teachers including core curriculum progression maps, lesson sequences and assessment expectations. </a:t>
                      </a:r>
                    </a:p>
                    <a:p>
                      <a:pPr algn="l">
                        <a:lnSpc>
                          <a:spcPct val="100000"/>
                        </a:lnSpc>
                      </a:pPr>
                      <a:r>
                        <a:rPr lang="en-US" sz="500" b="1" dirty="0">
                          <a:solidFill>
                            <a:schemeClr val="tx1"/>
                          </a:solidFill>
                          <a:latin typeface="+mn-lt"/>
                          <a:cs typeface="Calibri" panose="020F0502020204030204" pitchFamily="34" charset="0"/>
                        </a:rPr>
                        <a:t>CPD: </a:t>
                      </a:r>
                      <a:r>
                        <a:rPr lang="en-US" sz="500" dirty="0">
                          <a:solidFill>
                            <a:schemeClr val="tx1"/>
                          </a:solidFill>
                          <a:latin typeface="+mn-lt"/>
                          <a:cs typeface="Calibri" panose="020F0502020204030204" pitchFamily="34" charset="0"/>
                        </a:rPr>
                        <a:t>Deliver termly practical CPD focusing on: effective warm-ups, </a:t>
                      </a:r>
                      <a:r>
                        <a:rPr lang="en-US" sz="500" dirty="0" err="1">
                          <a:solidFill>
                            <a:schemeClr val="tx1"/>
                          </a:solidFill>
                          <a:latin typeface="+mn-lt"/>
                          <a:cs typeface="Calibri" panose="020F0502020204030204" pitchFamily="34" charset="0"/>
                        </a:rPr>
                        <a:t>behaviour</a:t>
                      </a:r>
                      <a:r>
                        <a:rPr lang="en-US" sz="500" dirty="0">
                          <a:solidFill>
                            <a:schemeClr val="tx1"/>
                          </a:solidFill>
                          <a:latin typeface="+mn-lt"/>
                          <a:cs typeface="Calibri" panose="020F0502020204030204" pitchFamily="34" charset="0"/>
                        </a:rPr>
                        <a:t> management in PE, Inclusion strategies for SEND, assessment for PE, and safe use of equipment. Attend external training where available. </a:t>
                      </a:r>
                    </a:p>
                    <a:p>
                      <a:pPr algn="l">
                        <a:lnSpc>
                          <a:spcPct val="100000"/>
                        </a:lnSpc>
                      </a:pPr>
                      <a:r>
                        <a:rPr lang="en-US" sz="500" b="1" dirty="0">
                          <a:solidFill>
                            <a:schemeClr val="tx1"/>
                          </a:solidFill>
                          <a:latin typeface="+mn-lt"/>
                          <a:cs typeface="Calibri" panose="020F0502020204030204" pitchFamily="34" charset="0"/>
                        </a:rPr>
                        <a:t>Resources and Lesson Resources : </a:t>
                      </a:r>
                      <a:r>
                        <a:rPr lang="en-US" sz="500" dirty="0">
                          <a:solidFill>
                            <a:schemeClr val="tx1"/>
                          </a:solidFill>
                          <a:latin typeface="+mn-lt"/>
                          <a:cs typeface="Calibri" panose="020F0502020204030204" pitchFamily="34" charset="0"/>
                        </a:rPr>
                        <a:t>Provide ECTs with access to the STRIVER school resources, video exemplars, risk assessment templates and adapted equipment lists.</a:t>
                      </a:r>
                    </a:p>
                    <a:p>
                      <a:pPr algn="l">
                        <a:lnSpc>
                          <a:spcPct val="100000"/>
                        </a:lnSpc>
                      </a:pPr>
                      <a:r>
                        <a:rPr lang="en-US" sz="500" b="1" dirty="0">
                          <a:solidFill>
                            <a:schemeClr val="tx1"/>
                          </a:solidFill>
                          <a:latin typeface="+mn-lt"/>
                          <a:cs typeface="Calibri" panose="020F0502020204030204" pitchFamily="34" charset="0"/>
                        </a:rPr>
                        <a:t>Teaching Support: </a:t>
                      </a:r>
                      <a:r>
                        <a:rPr lang="en-US" sz="500" dirty="0">
                          <a:solidFill>
                            <a:schemeClr val="tx1"/>
                          </a:solidFill>
                          <a:latin typeface="+mn-lt"/>
                          <a:cs typeface="Calibri" panose="020F0502020204030204" pitchFamily="34" charset="0"/>
                        </a:rPr>
                        <a:t>ECT’s have access to direct lessons support from Mentor/PE lead with targeted written/action feedback. Lead: PE lead / School-based Mentor.</a:t>
                      </a:r>
                    </a:p>
                    <a:p>
                      <a:pPr algn="l">
                        <a:lnSpc>
                          <a:spcPct val="100000"/>
                        </a:lnSpc>
                      </a:pPr>
                      <a:r>
                        <a:rPr lang="en-US" sz="500" b="1" dirty="0">
                          <a:solidFill>
                            <a:schemeClr val="tx1"/>
                          </a:solidFill>
                          <a:latin typeface="+mn-lt"/>
                          <a:cs typeface="Calibri" panose="020F0502020204030204" pitchFamily="34" charset="0"/>
                        </a:rPr>
                        <a:t>Assessment moderation: </a:t>
                      </a:r>
                      <a:r>
                        <a:rPr lang="en-US" sz="500" dirty="0">
                          <a:solidFill>
                            <a:schemeClr val="tx1"/>
                          </a:solidFill>
                          <a:latin typeface="+mn-lt"/>
                          <a:cs typeface="Calibri" panose="020F0502020204030204" pitchFamily="34" charset="0"/>
                        </a:rPr>
                        <a:t>Regular internal moderation of pupil PE outcomes across year groups to align expectations.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Confidence: </a:t>
                      </a:r>
                      <a:r>
                        <a:rPr lang="en-US" sz="500" dirty="0">
                          <a:solidFill>
                            <a:schemeClr val="tx1"/>
                          </a:solidFill>
                          <a:latin typeface="+mn-lt"/>
                          <a:cs typeface="Calibri" panose="020F0502020204030204" pitchFamily="34" charset="0"/>
                        </a:rPr>
                        <a:t>ECTs and new staff to school report increased confidence in teaching PE following the school curriculum offer.</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Lesson quality: </a:t>
                      </a:r>
                      <a:r>
                        <a:rPr lang="en-US" sz="500" dirty="0">
                          <a:solidFill>
                            <a:schemeClr val="tx1"/>
                          </a:solidFill>
                          <a:latin typeface="+mn-lt"/>
                          <a:cs typeface="Calibri" panose="020F0502020204030204" pitchFamily="34" charset="0"/>
                        </a:rPr>
                        <a:t>90% of observed PE lessons rated good or better in internal moderating and lesson observations.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Inclusion:</a:t>
                      </a:r>
                      <a:r>
                        <a:rPr lang="en-US" sz="500" dirty="0">
                          <a:solidFill>
                            <a:schemeClr val="tx1"/>
                          </a:solidFill>
                          <a:latin typeface="+mn-lt"/>
                          <a:cs typeface="Calibri" panose="020F0502020204030204" pitchFamily="34" charset="0"/>
                        </a:rPr>
                        <a:t> Evidence in planning that at least 95% of lessons include clear adaptations for pupils with SEND.</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Retention: </a:t>
                      </a:r>
                      <a:r>
                        <a:rPr lang="en-US" sz="500" dirty="0">
                          <a:solidFill>
                            <a:schemeClr val="tx1"/>
                          </a:solidFill>
                          <a:latin typeface="+mn-lt"/>
                          <a:cs typeface="Calibri" panose="020F0502020204030204" pitchFamily="34" charset="0"/>
                        </a:rPr>
                        <a:t>ECTs remain in post (where able), and report PE support as a positive element in induction surveys.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Staff confidence surveys</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US" sz="500" dirty="0">
                          <a:solidFill>
                            <a:schemeClr val="tx1"/>
                          </a:solidFill>
                          <a:latin typeface="+mn-lt"/>
                          <a:cs typeface="Calibri" panose="020F0502020204030204" pitchFamily="34" charset="0"/>
                        </a:rPr>
                        <a:t>Pupil attainment data</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US" sz="500" dirty="0">
                          <a:solidFill>
                            <a:schemeClr val="tx1"/>
                          </a:solidFill>
                          <a:latin typeface="+mn-lt"/>
                          <a:cs typeface="Calibri" panose="020F0502020204030204" pitchFamily="34" charset="0"/>
                        </a:rPr>
                        <a:t>lesson observation reviews</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US" sz="500" dirty="0">
                          <a:solidFill>
                            <a:schemeClr val="tx1"/>
                          </a:solidFill>
                          <a:latin typeface="+mn-lt"/>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422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654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Keep induction materials updated on the shared drive; new staff receive them automatically.</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PE induction delivered by school based PE lead.</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Incorporate PE mentoring into the ECT timetable so it is part of protected release time.</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Review CPD impact annually; adjust content for trends in monitoring and pupil outcomes.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£500 (release and external training costs)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23236"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160424"/>
            <a:ext cx="3559359" cy="461665"/>
          </a:xfrm>
          <a:prstGeom prst="rect">
            <a:avLst/>
          </a:prstGeom>
          <a:noFill/>
        </p:spPr>
        <p:txBody>
          <a:bodyPr wrap="square" rtlCol="0">
            <a:spAutoFit/>
          </a:bodyPr>
          <a:lstStyle/>
          <a:p>
            <a:r>
              <a:rPr lang="en-US" sz="800" b="1" dirty="0">
                <a:solidFill>
                  <a:srgbClr val="7030A0"/>
                </a:solidFill>
                <a:cs typeface="Calibri" panose="020F0502020204030204" pitchFamily="34" charset="0"/>
              </a:rPr>
              <a:t>Objective 5:</a:t>
            </a:r>
            <a:r>
              <a:rPr lang="en-US" sz="800" b="1" dirty="0">
                <a:cs typeface="Calibri" panose="020F0502020204030204" pitchFamily="34" charset="0"/>
              </a:rPr>
              <a:t> Collaboration with RUSC Games Partnership and other schools to provide and facilitate a wide range of competitive sporting events</a:t>
            </a:r>
          </a:p>
          <a:p>
            <a:r>
              <a:rPr lang="en-US" sz="800" b="1" dirty="0">
                <a:solidFill>
                  <a:srgbClr val="7030A0"/>
                </a:solidFill>
                <a:cs typeface="Calibri" panose="020F0502020204030204" pitchFamily="34" charset="0"/>
              </a:rPr>
              <a:t>Academic Year:</a:t>
            </a:r>
            <a:r>
              <a:rPr lang="en-US" sz="800" b="1" dirty="0">
                <a:cs typeface="Calibri" panose="020F0502020204030204" pitchFamily="34" charset="0"/>
              </a:rPr>
              <a:t> 2026/2027</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911550053"/>
              </p:ext>
            </p:extLst>
          </p:nvPr>
        </p:nvGraphicFramePr>
        <p:xfrm>
          <a:off x="294842" y="694098"/>
          <a:ext cx="5530128" cy="35204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mn-lt"/>
                          <a:cs typeface="Calibri" panose="020F0502020204030204" pitchFamily="34" charset="0"/>
                        </a:rPr>
                        <a:t>Ensure all pupils can access competition in school through </a:t>
                      </a:r>
                    </a:p>
                    <a:p>
                      <a:pPr algn="l">
                        <a:lnSpc>
                          <a:spcPct val="100000"/>
                        </a:lnSpc>
                      </a:pPr>
                      <a:r>
                        <a:rPr lang="en-US" sz="500" dirty="0">
                          <a:solidFill>
                            <a:schemeClr val="tx1"/>
                          </a:solidFill>
                          <a:latin typeface="+mn-lt"/>
                          <a:cs typeface="Calibri" panose="020F0502020204030204" pitchFamily="34" charset="0"/>
                        </a:rPr>
                        <a:t>A planned program of inter-school competitions and leagues.</a:t>
                      </a:r>
                    </a:p>
                    <a:p>
                      <a:pPr algn="l">
                        <a:lnSpc>
                          <a:spcPct val="100000"/>
                        </a:lnSpc>
                      </a:pPr>
                      <a:endParaRPr lang="en-US" sz="500" dirty="0">
                        <a:solidFill>
                          <a:schemeClr val="tx1"/>
                        </a:solidFill>
                        <a:latin typeface="+mn-lt"/>
                        <a:cs typeface="Calibri" panose="020F0502020204030204" pitchFamily="34" charset="0"/>
                      </a:endParaRPr>
                    </a:p>
                    <a:p>
                      <a:pPr algn="l">
                        <a:lnSpc>
                          <a:spcPct val="100000"/>
                        </a:lnSpc>
                      </a:pPr>
                      <a:r>
                        <a:rPr lang="en-US" sz="500" dirty="0">
                          <a:solidFill>
                            <a:schemeClr val="tx1"/>
                          </a:solidFill>
                          <a:latin typeface="+mn-lt"/>
                          <a:cs typeface="Calibri" panose="020F0502020204030204" pitchFamily="34" charset="0"/>
                        </a:rPr>
                        <a:t>Competition and activity opportunities reflect the diverse needs of pupils</a:t>
                      </a:r>
                    </a:p>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Annual partnership agreement with RUSC Sports Partnership and identify a calendar of inter-school events across the year (KS1/KS2 mixed, SEND-friendly, competitive and friendly events). </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Run in-school ‘pathway’ sessions (in-house sessions) to select pupils and prepare teams. </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Provide extra training sessions and smaller ‘skills clinics’ where possible, for less-experienced pupils and disadvantaged pupils to widen access to competitions. </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Communicate events clearly to parents and the wider school via social media, the sports news board and the website; share transport and consent information early.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Number of events: </a:t>
                      </a:r>
                      <a:r>
                        <a:rPr lang="en-US" sz="500" dirty="0">
                          <a:solidFill>
                            <a:schemeClr val="tx1"/>
                          </a:solidFill>
                          <a:latin typeface="+mn-lt"/>
                          <a:cs typeface="Calibri" panose="020F0502020204030204" pitchFamily="34" charset="0"/>
                        </a:rPr>
                        <a:t>Participate in at least 80% of external partnership events per academic year.</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Participation breadth: </a:t>
                      </a:r>
                      <a:r>
                        <a:rPr lang="en-US" sz="500" dirty="0">
                          <a:solidFill>
                            <a:schemeClr val="tx1"/>
                          </a:solidFill>
                          <a:latin typeface="+mn-lt"/>
                          <a:cs typeface="Calibri" panose="020F0502020204030204" pitchFamily="34" charset="0"/>
                        </a:rPr>
                        <a:t>Events planned for all year groups Y2-Y6.  Consideration given to planning an in-school event for pupils in EYFS and Y1.</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Inclusion: </a:t>
                      </a:r>
                      <a:r>
                        <a:rPr lang="en-US" sz="500" dirty="0">
                          <a:solidFill>
                            <a:schemeClr val="tx1"/>
                          </a:solidFill>
                          <a:latin typeface="+mn-lt"/>
                          <a:cs typeface="Calibri" panose="020F0502020204030204" pitchFamily="34" charset="0"/>
                        </a:rPr>
                        <a:t>Ensure at least two planned events across the year are for pupils with SEND and actively consider pupils with SEND when choosing teams to represent the school.</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Competitive pathways: </a:t>
                      </a:r>
                      <a:r>
                        <a:rPr lang="en-US" sz="500" dirty="0" err="1">
                          <a:solidFill>
                            <a:schemeClr val="tx1"/>
                          </a:solidFill>
                          <a:latin typeface="+mn-lt"/>
                          <a:cs typeface="Calibri" panose="020F0502020204030204" pitchFamily="34" charset="0"/>
                        </a:rPr>
                        <a:t>Utilise</a:t>
                      </a:r>
                      <a:r>
                        <a:rPr lang="en-US" sz="500" dirty="0">
                          <a:solidFill>
                            <a:schemeClr val="tx1"/>
                          </a:solidFill>
                          <a:latin typeface="+mn-lt"/>
                          <a:cs typeface="Calibri" panose="020F0502020204030204" pitchFamily="34" charset="0"/>
                        </a:rPr>
                        <a:t> extra-curricular clubs to provide development prior to events taking place with a clear balance between performance and participation across events.</a:t>
                      </a:r>
                    </a:p>
                    <a:p>
                      <a:pPr marL="171450" indent="-171450" algn="l">
                        <a:lnSpc>
                          <a:spcPct val="100000"/>
                        </a:lnSpc>
                        <a:buFont typeface="Arial" panose="020B0604020202020204" pitchFamily="34" charset="0"/>
                        <a:buChar char="•"/>
                      </a:pPr>
                      <a:r>
                        <a:rPr lang="en-US" sz="500" b="1" dirty="0">
                          <a:solidFill>
                            <a:schemeClr val="tx1"/>
                          </a:solidFill>
                          <a:latin typeface="+mn-lt"/>
                          <a:cs typeface="Calibri" panose="020F0502020204030204" pitchFamily="34" charset="0"/>
                        </a:rPr>
                        <a:t>Feedback: </a:t>
                      </a:r>
                      <a:r>
                        <a:rPr lang="en-US" sz="500" dirty="0">
                          <a:solidFill>
                            <a:schemeClr val="tx1"/>
                          </a:solidFill>
                          <a:latin typeface="+mn-lt"/>
                          <a:cs typeface="Calibri" panose="020F0502020204030204" pitchFamily="34" charset="0"/>
                        </a:rPr>
                        <a:t>90% positive feedback from partner schools and parents about </a:t>
                      </a:r>
                      <a:r>
                        <a:rPr lang="en-US" sz="500" dirty="0" err="1">
                          <a:solidFill>
                            <a:schemeClr val="tx1"/>
                          </a:solidFill>
                          <a:latin typeface="+mn-lt"/>
                          <a:cs typeface="Calibri" panose="020F0502020204030204" pitchFamily="34" charset="0"/>
                        </a:rPr>
                        <a:t>organisation</a:t>
                      </a:r>
                      <a:r>
                        <a:rPr lang="en-US" sz="500" dirty="0">
                          <a:solidFill>
                            <a:schemeClr val="tx1"/>
                          </a:solidFill>
                          <a:latin typeface="+mn-lt"/>
                          <a:cs typeface="Calibri" panose="020F0502020204030204" pitchFamily="34" charset="0"/>
                        </a:rPr>
                        <a:t> and inclusivity.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Competition will be imbedded as a normal element of learning through access and exposure to a wide range of competition provision across a network of schools and good feedback and communication around them.</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Responsible team behaviours are in place, celebrated and encouraged.</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Staff are willing and positive about supporting out of school activities and competitions.</a:t>
                      </a:r>
                    </a:p>
                    <a:p>
                      <a:pPr marL="171450" indent="-171450" algn="l">
                        <a:lnSpc>
                          <a:spcPct val="100000"/>
                        </a:lnSpc>
                        <a:buFont typeface="Arial" panose="020B0604020202020204" pitchFamily="34" charset="0"/>
                        <a:buChar char="•"/>
                      </a:pPr>
                      <a:r>
                        <a:rPr lang="en-US" sz="500" dirty="0">
                          <a:solidFill>
                            <a:schemeClr val="tx1"/>
                          </a:solidFill>
                          <a:latin typeface="+mn-lt"/>
                          <a:cs typeface="Calibri" panose="020F0502020204030204" pitchFamily="34" charset="0"/>
                        </a:rPr>
                        <a:t>Use partnership networks to access CPD and shared equipment where possible  Use event data to review provision and future event planning.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500" dirty="0">
                        <a:solidFill>
                          <a:schemeClr val="tx1"/>
                        </a:solidFill>
                        <a:latin typeface="+mn-lt"/>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7d52fe7-8f52-42fa-85b1-f14dadf264d4" xsi:nil="true"/>
    <lcf76f155ced4ddcb4097134ff3c332f xmlns="63aa7eeb-092d-4c8c-be0e-22080277a63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715D6E7C463C64FB5BB46F0E812E29F" ma:contentTypeVersion="16" ma:contentTypeDescription="Create a new document." ma:contentTypeScope="" ma:versionID="c7cabeea0c00c72566caf5024fc529af">
  <xsd:schema xmlns:xsd="http://www.w3.org/2001/XMLSchema" xmlns:xs="http://www.w3.org/2001/XMLSchema" xmlns:p="http://schemas.microsoft.com/office/2006/metadata/properties" xmlns:ns2="63aa7eeb-092d-4c8c-be0e-22080277a632" xmlns:ns3="e7d52fe7-8f52-42fa-85b1-f14dadf264d4" targetNamespace="http://schemas.microsoft.com/office/2006/metadata/properties" ma:root="true" ma:fieldsID="e66d43eb01fbf1b8dc13c589b77e8e8c" ns2:_="" ns3:_="">
    <xsd:import namespace="63aa7eeb-092d-4c8c-be0e-22080277a632"/>
    <xsd:import namespace="e7d52fe7-8f52-42fa-85b1-f14dadf264d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aa7eeb-092d-4c8c-be0e-22080277a6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7dc5d56-b1e8-4594-9796-62485d7bb8f4"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7d52fe7-8f52-42fa-85b1-f14dadf264d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e8861cf-3f87-4e63-905b-4f4076231330}" ma:internalName="TaxCatchAll" ma:showField="CatchAllData" ma:web="e7d52fe7-8f52-42fa-85b1-f14dadf264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0502E4-ADE1-42B0-A830-B41202D26298}">
  <ds:schemaRefs>
    <ds:schemaRef ds:uri="http://schemas.microsoft.com/sharepoint/v3/contenttype/forms"/>
  </ds:schemaRefs>
</ds:datastoreItem>
</file>

<file path=customXml/itemProps2.xml><?xml version="1.0" encoding="utf-8"?>
<ds:datastoreItem xmlns:ds="http://schemas.openxmlformats.org/officeDocument/2006/customXml" ds:itemID="{7BF58EF8-0868-4912-AE7C-BC4AC4FAA0C8}">
  <ds:schemaRefs>
    <ds:schemaRef ds:uri="http://schemas.microsoft.com/office/2006/metadata/properties"/>
    <ds:schemaRef ds:uri="http://schemas.microsoft.com/office/infopath/2007/PartnerControls"/>
    <ds:schemaRef ds:uri="e7d52fe7-8f52-42fa-85b1-f14dadf264d4"/>
    <ds:schemaRef ds:uri="63aa7eeb-092d-4c8c-be0e-22080277a632"/>
  </ds:schemaRefs>
</ds:datastoreItem>
</file>

<file path=customXml/itemProps3.xml><?xml version="1.0" encoding="utf-8"?>
<ds:datastoreItem xmlns:ds="http://schemas.openxmlformats.org/officeDocument/2006/customXml" ds:itemID="{F5DE0530-8B5A-4533-A4FD-803FD0C22D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aa7eeb-092d-4c8c-be0e-22080277a632"/>
    <ds:schemaRef ds:uri="e7d52fe7-8f52-42fa-85b1-f14dadf264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475</TotalTime>
  <Words>4503</Words>
  <Application>Microsoft Office PowerPoint</Application>
  <PresentationFormat>Custom</PresentationFormat>
  <Paragraphs>389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Melanie Backhouse</cp:lastModifiedBy>
  <cp:revision>25</cp:revision>
  <dcterms:created xsi:type="dcterms:W3CDTF">2025-10-08T18:09:30Z</dcterms:created>
  <dcterms:modified xsi:type="dcterms:W3CDTF">2026-08-27T14:36:53Z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0x010100A715D6E7C463C64FB5BB46F0E812E29F</vt:lpwstr>
  </property>
  <property fmtid="{D5CDD505-2E9C-101B-9397-08002B2CF9AE}" pid="3" name="MediaServiceImageTags">
    <vt:lpwstr/>
  </property>
</Properties>
</file>